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15" r:id="rId3"/>
    <p:sldId id="343" r:id="rId4"/>
    <p:sldId id="334" r:id="rId5"/>
    <p:sldId id="335" r:id="rId6"/>
    <p:sldId id="336" r:id="rId7"/>
    <p:sldId id="337" r:id="rId8"/>
    <p:sldId id="338" r:id="rId9"/>
    <p:sldId id="330" r:id="rId10"/>
    <p:sldId id="342" r:id="rId11"/>
    <p:sldId id="331" r:id="rId12"/>
    <p:sldId id="339" r:id="rId13"/>
    <p:sldId id="340" r:id="rId14"/>
    <p:sldId id="333" r:id="rId15"/>
    <p:sldId id="318" r:id="rId16"/>
    <p:sldId id="319" r:id="rId17"/>
    <p:sldId id="320" r:id="rId18"/>
    <p:sldId id="310" r:id="rId19"/>
    <p:sldId id="322" r:id="rId20"/>
    <p:sldId id="323" r:id="rId21"/>
    <p:sldId id="324" r:id="rId22"/>
    <p:sldId id="325" r:id="rId23"/>
    <p:sldId id="326" r:id="rId24"/>
    <p:sldId id="327" r:id="rId25"/>
    <p:sldId id="328" r:id="rId26"/>
    <p:sldId id="329" r:id="rId27"/>
    <p:sldId id="317" r:id="rId28"/>
    <p:sldId id="345" r:id="rId29"/>
    <p:sldId id="346" r:id="rId30"/>
    <p:sldId id="348" r:id="rId31"/>
    <p:sldId id="365" r:id="rId32"/>
    <p:sldId id="366" r:id="rId33"/>
    <p:sldId id="367" r:id="rId34"/>
    <p:sldId id="368" r:id="rId35"/>
    <p:sldId id="369" r:id="rId36"/>
    <p:sldId id="370" r:id="rId37"/>
    <p:sldId id="371" r:id="rId38"/>
    <p:sldId id="373" r:id="rId39"/>
    <p:sldId id="374" r:id="rId40"/>
    <p:sldId id="375" r:id="rId41"/>
    <p:sldId id="376" r:id="rId42"/>
    <p:sldId id="377" r:id="rId43"/>
    <p:sldId id="378" r:id="rId44"/>
    <p:sldId id="321" r:id="rId45"/>
    <p:sldId id="379" r:id="rId46"/>
    <p:sldId id="31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1FF"/>
    <a:srgbClr val="5BCEFA"/>
    <a:srgbClr val="76D6FF"/>
    <a:srgbClr val="B3B3B3"/>
    <a:srgbClr val="F89441"/>
    <a:srgbClr val="A82197"/>
    <a:srgbClr val="FFFFFF"/>
    <a:srgbClr val="D52D00"/>
    <a:srgbClr val="EF7627"/>
    <a:srgbClr val="A201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17"/>
    <p:restoredTop sz="88615"/>
  </p:normalViewPr>
  <p:slideViewPr>
    <p:cSldViewPr snapToGrid="0" snapToObjects="1">
      <p:cViewPr varScale="1">
        <p:scale>
          <a:sx n="79" d="100"/>
          <a:sy n="79" d="100"/>
        </p:scale>
        <p:origin x="224" y="904"/>
      </p:cViewPr>
      <p:guideLst/>
    </p:cSldViewPr>
  </p:slideViewPr>
  <p:outlineViewPr>
    <p:cViewPr>
      <p:scale>
        <a:sx n="33" d="100"/>
        <a:sy n="33" d="100"/>
      </p:scale>
      <p:origin x="0" y="-44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432F3-3201-F34C-8621-AB1A9F9F6E70}" type="datetimeFigureOut">
              <a:rPr lang="en-GB" smtClean="0"/>
              <a:t>11/11/2023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8EBAF-ABD3-4043-96F2-5FA5F5ACD57E}" type="slidenum">
              <a:rPr lang="en-GB" smtClean="0"/>
              <a:t>‹#›</a:t>
            </a:fld>
            <a:endParaRPr lang="en-GB"/>
          </a:p>
        </p:txBody>
      </p:sp>
    </p:spTree>
    <p:extLst>
      <p:ext uri="{BB962C8B-B14F-4D97-AF65-F5344CB8AC3E}">
        <p14:creationId xmlns:p14="http://schemas.microsoft.com/office/powerpoint/2010/main" val="530914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welcome to our session on accessibility in communicating science. Part of our job as scientists is to communicate our research, whether that’s giving presentations and designing posters for conferences, giving seminars, writing articles, posting on websites, or writing research papers with figures of our data. It’s something we all do, and sadly, a lot of the communication of science I see at conferences or in papers is inaccessible to a lot of people. Alicia &amp; I aren’t complete experts but we both work quite hard to try to make as much of our content accessible so we’re going to share the most important things to consider, most of which are based on real complaints we’ve had &amp; heard from a variety of people, and some really useful resources with you :)</a:t>
            </a:r>
          </a:p>
        </p:txBody>
      </p:sp>
      <p:sp>
        <p:nvSpPr>
          <p:cNvPr id="4" name="Slide Number Placeholder 3"/>
          <p:cNvSpPr>
            <a:spLocks noGrp="1"/>
          </p:cNvSpPr>
          <p:nvPr>
            <p:ph type="sldNum" sz="quarter" idx="5"/>
          </p:nvPr>
        </p:nvSpPr>
        <p:spPr/>
        <p:txBody>
          <a:bodyPr/>
          <a:lstStyle/>
          <a:p>
            <a:fld id="{E668EBAF-ABD3-4043-96F2-5FA5F5ACD57E}" type="slidenum">
              <a:rPr lang="en-GB" smtClean="0"/>
              <a:t>1</a:t>
            </a:fld>
            <a:endParaRPr lang="en-GB"/>
          </a:p>
        </p:txBody>
      </p:sp>
    </p:spTree>
    <p:extLst>
      <p:ext uri="{BB962C8B-B14F-4D97-AF65-F5344CB8AC3E}">
        <p14:creationId xmlns:p14="http://schemas.microsoft.com/office/powerpoint/2010/main" val="297569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oracle also simulates </a:t>
            </a:r>
            <a:r>
              <a:rPr lang="en-US" dirty="0" err="1"/>
              <a:t>colourblindness</a:t>
            </a:r>
            <a:r>
              <a:rPr lang="en-US" dirty="0"/>
              <a:t>, it’s free to download on several operating systems. It simulates red, blue, &amp; green deficiency as well as grayscale for your whole laptop screen, and you can just use the arrow keys to scroll between them or assign them to specific shortcut keys</a:t>
            </a:r>
          </a:p>
        </p:txBody>
      </p:sp>
      <p:sp>
        <p:nvSpPr>
          <p:cNvPr id="4" name="Slide Number Placeholder 3"/>
          <p:cNvSpPr>
            <a:spLocks noGrp="1"/>
          </p:cNvSpPr>
          <p:nvPr>
            <p:ph type="sldNum" sz="quarter" idx="5"/>
          </p:nvPr>
        </p:nvSpPr>
        <p:spPr/>
        <p:txBody>
          <a:bodyPr/>
          <a:lstStyle/>
          <a:p>
            <a:fld id="{E668EBAF-ABD3-4043-96F2-5FA5F5ACD57E}" type="slidenum">
              <a:rPr lang="en-GB" smtClean="0"/>
              <a:t>11</a:t>
            </a:fld>
            <a:endParaRPr lang="en-GB"/>
          </a:p>
        </p:txBody>
      </p:sp>
    </p:spTree>
    <p:extLst>
      <p:ext uri="{BB962C8B-B14F-4D97-AF65-F5344CB8AC3E}">
        <p14:creationId xmlns:p14="http://schemas.microsoft.com/office/powerpoint/2010/main" val="422531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really good ones online, this website has a few good ones and a good explanation about </a:t>
            </a:r>
            <a:r>
              <a:rPr lang="en-US" dirty="0" err="1"/>
              <a:t>colour</a:t>
            </a:r>
            <a:r>
              <a:rPr lang="en-US" dirty="0"/>
              <a:t> considerations for </a:t>
            </a:r>
            <a:r>
              <a:rPr lang="en-US" dirty="0" err="1"/>
              <a:t>colourblindness</a:t>
            </a:r>
            <a:r>
              <a:rPr lang="en-US" dirty="0"/>
              <a:t>. Alicia often uses the IBM one and I used to use the Tol one in my graphs</a:t>
            </a:r>
          </a:p>
        </p:txBody>
      </p:sp>
      <p:sp>
        <p:nvSpPr>
          <p:cNvPr id="4" name="Slide Number Placeholder 3"/>
          <p:cNvSpPr>
            <a:spLocks noGrp="1"/>
          </p:cNvSpPr>
          <p:nvPr>
            <p:ph type="sldNum" sz="quarter" idx="5"/>
          </p:nvPr>
        </p:nvSpPr>
        <p:spPr/>
        <p:txBody>
          <a:bodyPr/>
          <a:lstStyle/>
          <a:p>
            <a:fld id="{E668EBAF-ABD3-4043-96F2-5FA5F5ACD57E}" type="slidenum">
              <a:rPr lang="en-GB" smtClean="0"/>
              <a:t>12</a:t>
            </a:fld>
            <a:endParaRPr lang="en-GB"/>
          </a:p>
        </p:txBody>
      </p:sp>
    </p:spTree>
    <p:extLst>
      <p:ext uri="{BB962C8B-B14F-4D97-AF65-F5344CB8AC3E}">
        <p14:creationId xmlns:p14="http://schemas.microsoft.com/office/powerpoint/2010/main" val="1473769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us make figures in python, and unfortunately, the default python plotting </a:t>
            </a:r>
            <a:r>
              <a:rPr lang="en-US" dirty="0" err="1"/>
              <a:t>colourscheme</a:t>
            </a:r>
            <a:r>
              <a:rPr lang="en-US" dirty="0"/>
              <a:t> isn’t particularly good for </a:t>
            </a:r>
            <a:r>
              <a:rPr lang="en-US" dirty="0" err="1"/>
              <a:t>colourblindness</a:t>
            </a:r>
            <a:r>
              <a:rPr lang="en-US" dirty="0"/>
              <a:t> so there’s two easy ways to put your own </a:t>
            </a:r>
            <a:r>
              <a:rPr lang="en-US" dirty="0" err="1"/>
              <a:t>colourscheme</a:t>
            </a:r>
            <a:r>
              <a:rPr lang="en-US" dirty="0"/>
              <a:t> into python</a:t>
            </a:r>
          </a:p>
          <a:p>
            <a:endParaRPr lang="en-US" dirty="0"/>
          </a:p>
          <a:p>
            <a:pPr marL="228600" indent="-228600">
              <a:buAutoNum type="arabicPeriod"/>
            </a:pPr>
            <a:r>
              <a:rPr lang="en-US" dirty="0"/>
              <a:t>Just use the hex codes &amp; pass them as input into your plotting function, that hex code is my </a:t>
            </a:r>
            <a:r>
              <a:rPr lang="en-US" dirty="0" err="1"/>
              <a:t>favoured</a:t>
            </a:r>
            <a:r>
              <a:rPr lang="en-US" dirty="0"/>
              <a:t> shade of grey for my graphs</a:t>
            </a:r>
          </a:p>
          <a:p>
            <a:pPr marL="228600" indent="-228600">
              <a:buAutoNum type="arabicPeriod"/>
            </a:pPr>
            <a:r>
              <a:rPr lang="en-US" dirty="0"/>
              <a:t>Or: you can define your own </a:t>
            </a:r>
            <a:r>
              <a:rPr lang="en-US" dirty="0" err="1"/>
              <a:t>colour</a:t>
            </a:r>
            <a:r>
              <a:rPr lang="en-US" dirty="0"/>
              <a:t> cycler! You can put your entire palette, using their hex codes, into the </a:t>
            </a:r>
            <a:r>
              <a:rPr lang="en-US" dirty="0" err="1"/>
              <a:t>colour</a:t>
            </a:r>
            <a:r>
              <a:rPr lang="en-US" dirty="0"/>
              <a:t> cycler and then call your different </a:t>
            </a:r>
            <a:r>
              <a:rPr lang="en-US" dirty="0" err="1"/>
              <a:t>colours</a:t>
            </a:r>
            <a:r>
              <a:rPr lang="en-US" dirty="0"/>
              <a:t> using ‘C1’, ‘C2’, etc. It saves you having to retype your hex codes several times when making complicated plots</a:t>
            </a:r>
          </a:p>
        </p:txBody>
      </p:sp>
      <p:sp>
        <p:nvSpPr>
          <p:cNvPr id="4" name="Slide Number Placeholder 3"/>
          <p:cNvSpPr>
            <a:spLocks noGrp="1"/>
          </p:cNvSpPr>
          <p:nvPr>
            <p:ph type="sldNum" sz="quarter" idx="5"/>
          </p:nvPr>
        </p:nvSpPr>
        <p:spPr/>
        <p:txBody>
          <a:bodyPr/>
          <a:lstStyle/>
          <a:p>
            <a:fld id="{E668EBAF-ABD3-4043-96F2-5FA5F5ACD57E}" type="slidenum">
              <a:rPr lang="en-GB" smtClean="0"/>
              <a:t>13</a:t>
            </a:fld>
            <a:endParaRPr lang="en-GB"/>
          </a:p>
        </p:txBody>
      </p:sp>
    </p:spTree>
    <p:extLst>
      <p:ext uri="{BB962C8B-B14F-4D97-AF65-F5344CB8AC3E}">
        <p14:creationId xmlns:p14="http://schemas.microsoft.com/office/powerpoint/2010/main" val="385414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14</a:t>
            </a:fld>
            <a:endParaRPr lang="en-GB"/>
          </a:p>
        </p:txBody>
      </p:sp>
    </p:spTree>
    <p:extLst>
      <p:ext uri="{BB962C8B-B14F-4D97-AF65-F5344CB8AC3E}">
        <p14:creationId xmlns:p14="http://schemas.microsoft.com/office/powerpoint/2010/main" val="4126004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15</a:t>
            </a:fld>
            <a:endParaRPr lang="en-GB"/>
          </a:p>
        </p:txBody>
      </p:sp>
    </p:spTree>
    <p:extLst>
      <p:ext uri="{BB962C8B-B14F-4D97-AF65-F5344CB8AC3E}">
        <p14:creationId xmlns:p14="http://schemas.microsoft.com/office/powerpoint/2010/main" val="2654464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fonts are good for a variety of reasons but in general, sans serif fonts with larger spacing between letters are good, monospaced fonts such as courier also tend to have a higher readability, comic sans has different angles for their letters, particularly for those that can often be confused such as </a:t>
            </a:r>
            <a:r>
              <a:rPr lang="en-US" dirty="0" err="1"/>
              <a:t>i</a:t>
            </a:r>
            <a:r>
              <a:rPr lang="en-US" dirty="0"/>
              <a:t> and j, </a:t>
            </a:r>
            <a:r>
              <a:rPr lang="en-US" dirty="0" err="1"/>
              <a:t>opendyslexic</a:t>
            </a:r>
            <a:r>
              <a:rPr lang="en-US" dirty="0"/>
              <a:t> is specifically designed for dyslexia and has heavier bottoms on letters, Computer modern is a serif font, which I wouldn’t recommend in general because sans serif fonts are better but [next slide]</a:t>
            </a:r>
          </a:p>
        </p:txBody>
      </p:sp>
      <p:sp>
        <p:nvSpPr>
          <p:cNvPr id="4" name="Slide Number Placeholder 3"/>
          <p:cNvSpPr>
            <a:spLocks noGrp="1"/>
          </p:cNvSpPr>
          <p:nvPr>
            <p:ph type="sldNum" sz="quarter" idx="5"/>
          </p:nvPr>
        </p:nvSpPr>
        <p:spPr/>
        <p:txBody>
          <a:bodyPr/>
          <a:lstStyle/>
          <a:p>
            <a:fld id="{E668EBAF-ABD3-4043-96F2-5FA5F5ACD57E}" type="slidenum">
              <a:rPr lang="en-GB" smtClean="0"/>
              <a:t>16</a:t>
            </a:fld>
            <a:endParaRPr lang="en-GB"/>
          </a:p>
        </p:txBody>
      </p:sp>
    </p:spTree>
    <p:extLst>
      <p:ext uri="{BB962C8B-B14F-4D97-AF65-F5344CB8AC3E}">
        <p14:creationId xmlns:p14="http://schemas.microsoft.com/office/powerpoint/2010/main" val="1222473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17</a:t>
            </a:fld>
            <a:endParaRPr lang="en-GB"/>
          </a:p>
        </p:txBody>
      </p:sp>
    </p:spTree>
    <p:extLst>
      <p:ext uri="{BB962C8B-B14F-4D97-AF65-F5344CB8AC3E}">
        <p14:creationId xmlns:p14="http://schemas.microsoft.com/office/powerpoint/2010/main" val="215812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18</a:t>
            </a:fld>
            <a:endParaRPr lang="en-GB"/>
          </a:p>
        </p:txBody>
      </p:sp>
    </p:spTree>
    <p:extLst>
      <p:ext uri="{BB962C8B-B14F-4D97-AF65-F5344CB8AC3E}">
        <p14:creationId xmlns:p14="http://schemas.microsoft.com/office/powerpoint/2010/main" val="787987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19</a:t>
            </a:fld>
            <a:endParaRPr lang="en-GB"/>
          </a:p>
        </p:txBody>
      </p:sp>
    </p:spTree>
    <p:extLst>
      <p:ext uri="{BB962C8B-B14F-4D97-AF65-F5344CB8AC3E}">
        <p14:creationId xmlns:p14="http://schemas.microsoft.com/office/powerpoint/2010/main" val="1578533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truly terrible figure, the data is fake but I saw one just like this in a paper recently. The main things wrong with it are: there are way too many lines on this graph, half of which show completely unrelated things, it is crowded and difficult to read with good eyesight and no </a:t>
            </a:r>
            <a:r>
              <a:rPr lang="en-US" dirty="0" err="1"/>
              <a:t>colourblindness</a:t>
            </a:r>
            <a:r>
              <a:rPr lang="en-US" dirty="0"/>
              <a:t>. The legend has distorted the space the graph takes up. The graphs relies only on </a:t>
            </a:r>
            <a:r>
              <a:rPr lang="en-US" dirty="0" err="1"/>
              <a:t>colour</a:t>
            </a:r>
            <a:r>
              <a:rPr lang="en-US" dirty="0"/>
              <a:t> to distinguish between the lines, which is a huge problem if you’re </a:t>
            </a:r>
            <a:r>
              <a:rPr lang="en-US" dirty="0" err="1"/>
              <a:t>colourblind</a:t>
            </a:r>
            <a:r>
              <a:rPr lang="en-US" dirty="0"/>
              <a:t>, so I’ll just show you how this graph looks if you’re green, red and blue deficient, and if you were seeing it in greyscale</a:t>
            </a:r>
          </a:p>
        </p:txBody>
      </p:sp>
      <p:sp>
        <p:nvSpPr>
          <p:cNvPr id="4" name="Slide Number Placeholder 3"/>
          <p:cNvSpPr>
            <a:spLocks noGrp="1"/>
          </p:cNvSpPr>
          <p:nvPr>
            <p:ph type="sldNum" sz="quarter" idx="5"/>
          </p:nvPr>
        </p:nvSpPr>
        <p:spPr/>
        <p:txBody>
          <a:bodyPr/>
          <a:lstStyle/>
          <a:p>
            <a:fld id="{E668EBAF-ABD3-4043-96F2-5FA5F5ACD57E}" type="slidenum">
              <a:rPr lang="en-GB" smtClean="0"/>
              <a:t>20</a:t>
            </a:fld>
            <a:endParaRPr lang="en-GB"/>
          </a:p>
        </p:txBody>
      </p:sp>
    </p:spTree>
    <p:extLst>
      <p:ext uri="{BB962C8B-B14F-4D97-AF65-F5344CB8AC3E}">
        <p14:creationId xmlns:p14="http://schemas.microsoft.com/office/powerpoint/2010/main" val="24390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a:t>
            </a:r>
            <a:r>
              <a:rPr lang="en-US" dirty="0" err="1"/>
              <a:t>colour</a:t>
            </a:r>
            <a:r>
              <a:rPr lang="en-US" dirty="0"/>
              <a:t> scheme is being used for a presentation, you may need to check different accessibility features compared to using it to make a figure or a graphic. You should check that </a:t>
            </a:r>
            <a:r>
              <a:rPr lang="en-US" dirty="0" err="1"/>
              <a:t>colours</a:t>
            </a:r>
            <a:r>
              <a:rPr lang="en-US" dirty="0"/>
              <a:t> can be easily distinguished from each other if they need to be, and the </a:t>
            </a:r>
            <a:r>
              <a:rPr lang="en-US" dirty="0" err="1"/>
              <a:t>colour</a:t>
            </a:r>
            <a:r>
              <a:rPr lang="en-US" dirty="0"/>
              <a:t> contrast between text and background needs to be considered for presentations or posters. If </a:t>
            </a:r>
            <a:r>
              <a:rPr lang="en-US" dirty="0" err="1"/>
              <a:t>colour</a:t>
            </a:r>
            <a:r>
              <a:rPr lang="en-US" dirty="0"/>
              <a:t> is purely decorative on a slide, then it is normally fine to have a </a:t>
            </a:r>
            <a:r>
              <a:rPr lang="en-US" dirty="0" err="1"/>
              <a:t>colour</a:t>
            </a:r>
            <a:r>
              <a:rPr lang="en-US" dirty="0"/>
              <a:t> scheme that doesn’t have a high contrast between your accent </a:t>
            </a:r>
            <a:r>
              <a:rPr lang="en-US" dirty="0" err="1"/>
              <a:t>colours</a:t>
            </a:r>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3</a:t>
            </a:fld>
            <a:endParaRPr lang="en-GB"/>
          </a:p>
        </p:txBody>
      </p:sp>
    </p:spTree>
    <p:extLst>
      <p:ext uri="{BB962C8B-B14F-4D97-AF65-F5344CB8AC3E}">
        <p14:creationId xmlns:p14="http://schemas.microsoft.com/office/powerpoint/2010/main" val="2103981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figure with green deficiency (5% of men)</a:t>
            </a:r>
          </a:p>
        </p:txBody>
      </p:sp>
      <p:sp>
        <p:nvSpPr>
          <p:cNvPr id="4" name="Slide Number Placeholder 3"/>
          <p:cNvSpPr>
            <a:spLocks noGrp="1"/>
          </p:cNvSpPr>
          <p:nvPr>
            <p:ph type="sldNum" sz="quarter" idx="5"/>
          </p:nvPr>
        </p:nvSpPr>
        <p:spPr/>
        <p:txBody>
          <a:bodyPr/>
          <a:lstStyle/>
          <a:p>
            <a:fld id="{E668EBAF-ABD3-4043-96F2-5FA5F5ACD57E}" type="slidenum">
              <a:rPr lang="en-GB" smtClean="0"/>
              <a:t>21</a:t>
            </a:fld>
            <a:endParaRPr lang="en-GB"/>
          </a:p>
        </p:txBody>
      </p:sp>
    </p:spTree>
    <p:extLst>
      <p:ext uri="{BB962C8B-B14F-4D97-AF65-F5344CB8AC3E}">
        <p14:creationId xmlns:p14="http://schemas.microsoft.com/office/powerpoint/2010/main" val="432964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figure with red deficiency (2.5% of men)</a:t>
            </a:r>
          </a:p>
        </p:txBody>
      </p:sp>
      <p:sp>
        <p:nvSpPr>
          <p:cNvPr id="4" name="Slide Number Placeholder 3"/>
          <p:cNvSpPr>
            <a:spLocks noGrp="1"/>
          </p:cNvSpPr>
          <p:nvPr>
            <p:ph type="sldNum" sz="quarter" idx="5"/>
          </p:nvPr>
        </p:nvSpPr>
        <p:spPr/>
        <p:txBody>
          <a:bodyPr/>
          <a:lstStyle/>
          <a:p>
            <a:fld id="{E668EBAF-ABD3-4043-96F2-5FA5F5ACD57E}" type="slidenum">
              <a:rPr lang="en-GB" smtClean="0"/>
              <a:t>22</a:t>
            </a:fld>
            <a:endParaRPr lang="en-GB"/>
          </a:p>
        </p:txBody>
      </p:sp>
    </p:spTree>
    <p:extLst>
      <p:ext uri="{BB962C8B-B14F-4D97-AF65-F5344CB8AC3E}">
        <p14:creationId xmlns:p14="http://schemas.microsoft.com/office/powerpoint/2010/main" val="1880747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figure with blue deficiency (0.5% of men)</a:t>
            </a:r>
          </a:p>
        </p:txBody>
      </p:sp>
      <p:sp>
        <p:nvSpPr>
          <p:cNvPr id="4" name="Slide Number Placeholder 3"/>
          <p:cNvSpPr>
            <a:spLocks noGrp="1"/>
          </p:cNvSpPr>
          <p:nvPr>
            <p:ph type="sldNum" sz="quarter" idx="5"/>
          </p:nvPr>
        </p:nvSpPr>
        <p:spPr/>
        <p:txBody>
          <a:bodyPr/>
          <a:lstStyle/>
          <a:p>
            <a:fld id="{E668EBAF-ABD3-4043-96F2-5FA5F5ACD57E}" type="slidenum">
              <a:rPr lang="en-GB" smtClean="0"/>
              <a:t>23</a:t>
            </a:fld>
            <a:endParaRPr lang="en-GB"/>
          </a:p>
        </p:txBody>
      </p:sp>
    </p:spTree>
    <p:extLst>
      <p:ext uri="{BB962C8B-B14F-4D97-AF65-F5344CB8AC3E}">
        <p14:creationId xmlns:p14="http://schemas.microsoft.com/office/powerpoint/2010/main" val="197157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figure in grayscale. If you can’t see </a:t>
            </a:r>
            <a:r>
              <a:rPr lang="en-US" dirty="0" err="1"/>
              <a:t>colour</a:t>
            </a:r>
            <a:r>
              <a:rPr lang="en-US" dirty="0"/>
              <a:t> you stand absolutely no chance of understanding what this figure is telling you</a:t>
            </a:r>
          </a:p>
        </p:txBody>
      </p:sp>
      <p:sp>
        <p:nvSpPr>
          <p:cNvPr id="4" name="Slide Number Placeholder 3"/>
          <p:cNvSpPr>
            <a:spLocks noGrp="1"/>
          </p:cNvSpPr>
          <p:nvPr>
            <p:ph type="sldNum" sz="quarter" idx="5"/>
          </p:nvPr>
        </p:nvSpPr>
        <p:spPr/>
        <p:txBody>
          <a:bodyPr/>
          <a:lstStyle/>
          <a:p>
            <a:fld id="{E668EBAF-ABD3-4043-96F2-5FA5F5ACD57E}" type="slidenum">
              <a:rPr lang="en-GB" smtClean="0"/>
              <a:t>24</a:t>
            </a:fld>
            <a:endParaRPr lang="en-GB"/>
          </a:p>
        </p:txBody>
      </p:sp>
    </p:spTree>
    <p:extLst>
      <p:ext uri="{BB962C8B-B14F-4D97-AF65-F5344CB8AC3E}">
        <p14:creationId xmlns:p14="http://schemas.microsoft.com/office/powerpoint/2010/main" val="365803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fix this figure and make it a lot more accessible I’m simply going to do 4 things: change the </a:t>
            </a:r>
            <a:r>
              <a:rPr lang="en-US" dirty="0" err="1"/>
              <a:t>colour</a:t>
            </a:r>
            <a:r>
              <a:rPr lang="en-US" dirty="0"/>
              <a:t> scheme, add non-</a:t>
            </a:r>
            <a:r>
              <a:rPr lang="en-US" dirty="0" err="1"/>
              <a:t>colour</a:t>
            </a:r>
            <a:r>
              <a:rPr lang="en-US" dirty="0"/>
              <a:t> line distinguishers, move the legend and make it into a subplot figure to separate the data in a useful way</a:t>
            </a:r>
          </a:p>
        </p:txBody>
      </p:sp>
      <p:sp>
        <p:nvSpPr>
          <p:cNvPr id="4" name="Slide Number Placeholder 3"/>
          <p:cNvSpPr>
            <a:spLocks noGrp="1"/>
          </p:cNvSpPr>
          <p:nvPr>
            <p:ph type="sldNum" sz="quarter" idx="5"/>
          </p:nvPr>
        </p:nvSpPr>
        <p:spPr/>
        <p:txBody>
          <a:bodyPr/>
          <a:lstStyle/>
          <a:p>
            <a:fld id="{E668EBAF-ABD3-4043-96F2-5FA5F5ACD57E}" type="slidenum">
              <a:rPr lang="en-GB" smtClean="0"/>
              <a:t>25</a:t>
            </a:fld>
            <a:endParaRPr lang="en-GB"/>
          </a:p>
        </p:txBody>
      </p:sp>
    </p:spTree>
    <p:extLst>
      <p:ext uri="{BB962C8B-B14F-4D97-AF65-F5344CB8AC3E}">
        <p14:creationId xmlns:p14="http://schemas.microsoft.com/office/powerpoint/2010/main" val="329875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is better for a lot of reasons: </a:t>
            </a:r>
          </a:p>
          <a:p>
            <a:pPr marL="228600" indent="-228600">
              <a:buAutoNum type="arabicPeriod"/>
            </a:pPr>
            <a:r>
              <a:rPr lang="en-US" dirty="0"/>
              <a:t>The </a:t>
            </a:r>
            <a:r>
              <a:rPr lang="en-US" dirty="0" err="1"/>
              <a:t>colourscheme</a:t>
            </a:r>
            <a:r>
              <a:rPr lang="en-US" dirty="0"/>
              <a:t> now holds for the main 4 types of </a:t>
            </a:r>
            <a:r>
              <a:rPr lang="en-US" dirty="0" err="1"/>
              <a:t>colourblindness</a:t>
            </a:r>
            <a:endParaRPr lang="en-US" dirty="0"/>
          </a:p>
          <a:p>
            <a:pPr marL="228600" indent="-228600">
              <a:buAutoNum type="arabicPeriod"/>
            </a:pPr>
            <a:r>
              <a:rPr lang="en-US" dirty="0" err="1"/>
              <a:t>Linestyles</a:t>
            </a:r>
            <a:r>
              <a:rPr lang="en-US" dirty="0"/>
              <a:t> are also different, so you can distinguish the lines without needing to see the </a:t>
            </a:r>
            <a:r>
              <a:rPr lang="en-US" dirty="0" err="1"/>
              <a:t>colours</a:t>
            </a:r>
            <a:endParaRPr lang="en-US" dirty="0"/>
          </a:p>
          <a:p>
            <a:pPr marL="228600" indent="-228600">
              <a:buAutoNum type="arabicPeriod"/>
            </a:pPr>
            <a:r>
              <a:rPr lang="en-US" dirty="0"/>
              <a:t>The graph has been made into subplots separating the 2 sets of data, but still showing that they are related to each other</a:t>
            </a:r>
          </a:p>
          <a:p>
            <a:pPr marL="228600" indent="-228600">
              <a:buAutoNum type="arabicPeriod"/>
            </a:pPr>
            <a:r>
              <a:rPr lang="en-US" dirty="0"/>
              <a:t>The </a:t>
            </a:r>
            <a:r>
              <a:rPr lang="en-US" dirty="0" err="1"/>
              <a:t>colours</a:t>
            </a:r>
            <a:r>
              <a:rPr lang="en-US" dirty="0"/>
              <a:t> for each magnetic field are now consistent for supply current &amp; </a:t>
            </a:r>
            <a:r>
              <a:rPr lang="en-US" dirty="0" err="1"/>
              <a:t>Ic</a:t>
            </a:r>
            <a:r>
              <a:rPr lang="en-US" dirty="0"/>
              <a:t>, better showing they are related</a:t>
            </a:r>
          </a:p>
          <a:p>
            <a:pPr marL="228600" indent="-228600">
              <a:buAutoNum type="arabicPeriod"/>
            </a:pPr>
            <a:r>
              <a:rPr lang="en-US" dirty="0"/>
              <a:t>Legend has been placed above the figure to not take up space inside or force distortion</a:t>
            </a:r>
          </a:p>
          <a:p>
            <a:pPr marL="228600" indent="-228600">
              <a:buAutoNum type="arabicPeriod"/>
            </a:pPr>
            <a:endParaRPr lang="en-US" dirty="0"/>
          </a:p>
          <a:p>
            <a:pPr marL="0" indent="0">
              <a:buNone/>
            </a:pPr>
            <a:r>
              <a:rPr lang="en-US" dirty="0"/>
              <a:t>It didn’t take me very long to fix this figure! It only took a couple of minutes </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26</a:t>
            </a:fld>
            <a:endParaRPr lang="en-GB"/>
          </a:p>
        </p:txBody>
      </p:sp>
    </p:spTree>
    <p:extLst>
      <p:ext uri="{BB962C8B-B14F-4D97-AF65-F5344CB8AC3E}">
        <p14:creationId xmlns:p14="http://schemas.microsoft.com/office/powerpoint/2010/main" val="1839428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there’s only a few key things to consider for slide design. Don’t overcrowd your slides, avoid too many animations or transitions, and make sure text is clear and readable. I’ll show you a couple of examples</a:t>
            </a:r>
          </a:p>
        </p:txBody>
      </p:sp>
      <p:sp>
        <p:nvSpPr>
          <p:cNvPr id="4" name="Slide Number Placeholder 3"/>
          <p:cNvSpPr>
            <a:spLocks noGrp="1"/>
          </p:cNvSpPr>
          <p:nvPr>
            <p:ph type="sldNum" sz="quarter" idx="5"/>
          </p:nvPr>
        </p:nvSpPr>
        <p:spPr/>
        <p:txBody>
          <a:bodyPr/>
          <a:lstStyle/>
          <a:p>
            <a:fld id="{E668EBAF-ABD3-4043-96F2-5FA5F5ACD57E}" type="slidenum">
              <a:rPr lang="en-GB" smtClean="0"/>
              <a:t>27</a:t>
            </a:fld>
            <a:endParaRPr lang="en-GB"/>
          </a:p>
        </p:txBody>
      </p:sp>
    </p:spTree>
    <p:extLst>
      <p:ext uri="{BB962C8B-B14F-4D97-AF65-F5344CB8AC3E}">
        <p14:creationId xmlns:p14="http://schemas.microsoft.com/office/powerpoint/2010/main" val="1811749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Don’t put a wall of text on your slides, even if it’s been split into bullet points and is all deemed useful content, it’s hard to read and intimidating, especially if you’re talking at the same time and expanding on the content.</a:t>
            </a:r>
          </a:p>
          <a:p>
            <a:pPr marL="342900" indent="-342900">
              <a:buFont typeface="Arial" panose="020B0604020202020204" pitchFamily="34" charset="0"/>
              <a:buChar char="•"/>
            </a:pPr>
            <a:r>
              <a:rPr lang="en-US" sz="1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Remember to space out your bullet points with white space in between them, otherwise it can be difficult to know where one starts and one ends, particularly if your bullet point is small.</a:t>
            </a:r>
          </a:p>
          <a:p>
            <a:pPr marL="342900" indent="-342900">
              <a:buFont typeface="Arial" panose="020B0604020202020204" pitchFamily="34" charset="0"/>
              <a:buChar char="•"/>
            </a:pPr>
            <a:r>
              <a:rPr lang="en-US" sz="1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Avoid making your bullet points really long, it’s better to have more concise bullet points that you can expand on, than requiring everybody to read really quickly.</a:t>
            </a:r>
          </a:p>
          <a:p>
            <a:pPr marL="342900" indent="-342900">
              <a:buFont typeface="Arial" panose="020B0604020202020204" pitchFamily="34" charset="0"/>
              <a:buChar char="•"/>
            </a:pPr>
            <a:r>
              <a:rPr lang="en-US" sz="1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While slide animations and transitions can be really helpful, avoid having too many, such as each bullet point flying in, or star transitions between every slide.</a:t>
            </a:r>
            <a:endParaRPr lang="en-US" sz="18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E668EBAF-ABD3-4043-96F2-5FA5F5ACD57E}" type="slidenum">
              <a:rPr lang="en-GB" smtClean="0"/>
              <a:t>28</a:t>
            </a:fld>
            <a:endParaRPr lang="en-GB"/>
          </a:p>
        </p:txBody>
      </p:sp>
    </p:spTree>
    <p:extLst>
      <p:ext uri="{BB962C8B-B14F-4D97-AF65-F5344CB8AC3E}">
        <p14:creationId xmlns:p14="http://schemas.microsoft.com/office/powerpoint/2010/main" val="2034845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use a small number of bullet points. Keep each bullet point short and succinct, you can always expand with what you say. Add white space in between bullet points to better divide them. If you’re creating e.g. lecture resources that will be uploaded online, it can be useful to have more detail in some slides, so I’d recommend splitting your information into multiple slides to improve design and readability</a:t>
            </a:r>
          </a:p>
        </p:txBody>
      </p:sp>
      <p:sp>
        <p:nvSpPr>
          <p:cNvPr id="4" name="Slide Number Placeholder 3"/>
          <p:cNvSpPr>
            <a:spLocks noGrp="1"/>
          </p:cNvSpPr>
          <p:nvPr>
            <p:ph type="sldNum" sz="quarter" idx="5"/>
          </p:nvPr>
        </p:nvSpPr>
        <p:spPr/>
        <p:txBody>
          <a:bodyPr/>
          <a:lstStyle/>
          <a:p>
            <a:fld id="{E668EBAF-ABD3-4043-96F2-5FA5F5ACD57E}" type="slidenum">
              <a:rPr lang="en-GB" smtClean="0"/>
              <a:t>29</a:t>
            </a:fld>
            <a:endParaRPr lang="en-GB"/>
          </a:p>
        </p:txBody>
      </p:sp>
    </p:spTree>
    <p:extLst>
      <p:ext uri="{BB962C8B-B14F-4D97-AF65-F5344CB8AC3E}">
        <p14:creationId xmlns:p14="http://schemas.microsoft.com/office/powerpoint/2010/main" val="233611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show an example of a slide that Alicia made recently that she gave permission to show that wasn’t very accessible and then we can do some things to fix the slides</a:t>
            </a:r>
          </a:p>
        </p:txBody>
      </p:sp>
      <p:sp>
        <p:nvSpPr>
          <p:cNvPr id="4" name="Slide Number Placeholder 3"/>
          <p:cNvSpPr>
            <a:spLocks noGrp="1"/>
          </p:cNvSpPr>
          <p:nvPr>
            <p:ph type="sldNum" sz="quarter" idx="5"/>
          </p:nvPr>
        </p:nvSpPr>
        <p:spPr/>
        <p:txBody>
          <a:bodyPr/>
          <a:lstStyle/>
          <a:p>
            <a:fld id="{E668EBAF-ABD3-4043-96F2-5FA5F5ACD57E}" type="slidenum">
              <a:rPr lang="en-GB" smtClean="0"/>
              <a:t>30</a:t>
            </a:fld>
            <a:endParaRPr lang="en-GB"/>
          </a:p>
        </p:txBody>
      </p:sp>
    </p:spTree>
    <p:extLst>
      <p:ext uri="{BB962C8B-B14F-4D97-AF65-F5344CB8AC3E}">
        <p14:creationId xmlns:p14="http://schemas.microsoft.com/office/powerpoint/2010/main" val="361310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easy ways to check if your </a:t>
            </a:r>
            <a:r>
              <a:rPr lang="en-US" dirty="0" err="1"/>
              <a:t>colour</a:t>
            </a:r>
            <a:r>
              <a:rPr lang="en-US" dirty="0"/>
              <a:t> contrast is good enough, one is this online tool called </a:t>
            </a:r>
            <a:r>
              <a:rPr lang="en-US" dirty="0" err="1"/>
              <a:t>WebAIM</a:t>
            </a:r>
            <a:r>
              <a:rPr lang="en-US" dirty="0"/>
              <a:t> contrast checker, where you input hex </a:t>
            </a:r>
            <a:r>
              <a:rPr lang="en-US" dirty="0" err="1"/>
              <a:t>colours</a:t>
            </a:r>
            <a:r>
              <a:rPr lang="en-US" dirty="0"/>
              <a:t> and it will check the contrast for text, large test and graphics</a:t>
            </a:r>
          </a:p>
        </p:txBody>
      </p:sp>
      <p:sp>
        <p:nvSpPr>
          <p:cNvPr id="4" name="Slide Number Placeholder 3"/>
          <p:cNvSpPr>
            <a:spLocks noGrp="1"/>
          </p:cNvSpPr>
          <p:nvPr>
            <p:ph type="sldNum" sz="quarter" idx="5"/>
          </p:nvPr>
        </p:nvSpPr>
        <p:spPr/>
        <p:txBody>
          <a:bodyPr/>
          <a:lstStyle/>
          <a:p>
            <a:fld id="{E668EBAF-ABD3-4043-96F2-5FA5F5ACD57E}" type="slidenum">
              <a:rPr lang="en-GB" smtClean="0"/>
              <a:t>4</a:t>
            </a:fld>
            <a:endParaRPr lang="en-GB"/>
          </a:p>
        </p:txBody>
      </p:sp>
    </p:spTree>
    <p:extLst>
      <p:ext uri="{BB962C8B-B14F-4D97-AF65-F5344CB8AC3E}">
        <p14:creationId xmlns:p14="http://schemas.microsoft.com/office/powerpoint/2010/main" val="3899798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Alicia’s slide which isn’t great for a few reasons: the title font is difficult to read, and the body text font is a condensed font, and the thinner letters make it much less accessible. Her </a:t>
            </a:r>
            <a:r>
              <a:rPr lang="en-US" dirty="0" err="1"/>
              <a:t>colour</a:t>
            </a:r>
            <a:r>
              <a:rPr lang="en-US" dirty="0"/>
              <a:t> contrast is okay but could be improved. There is too much text on this slide and the text is really small, and it’s not screen reader friendly</a:t>
            </a:r>
          </a:p>
        </p:txBody>
      </p:sp>
      <p:sp>
        <p:nvSpPr>
          <p:cNvPr id="4" name="Slide Number Placeholder 3"/>
          <p:cNvSpPr>
            <a:spLocks noGrp="1"/>
          </p:cNvSpPr>
          <p:nvPr>
            <p:ph type="sldNum" sz="quarter" idx="5"/>
          </p:nvPr>
        </p:nvSpPr>
        <p:spPr/>
        <p:txBody>
          <a:bodyPr/>
          <a:lstStyle/>
          <a:p>
            <a:fld id="{78973755-2DB5-6041-B45A-F15D6DB260AF}" type="slidenum">
              <a:rPr lang="en-US" smtClean="0"/>
              <a:t>31</a:t>
            </a:fld>
            <a:endParaRPr lang="en-US"/>
          </a:p>
        </p:txBody>
      </p:sp>
    </p:spTree>
    <p:extLst>
      <p:ext uri="{BB962C8B-B14F-4D97-AF65-F5344CB8AC3E}">
        <p14:creationId xmlns:p14="http://schemas.microsoft.com/office/powerpoint/2010/main" val="4222586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fix the slide we are going to change the </a:t>
            </a:r>
            <a:r>
              <a:rPr lang="en-US" dirty="0" err="1"/>
              <a:t>colour</a:t>
            </a:r>
            <a:r>
              <a:rPr lang="en-US" dirty="0"/>
              <a:t> to have even better contrast, change the fonts to sans serif non-condensed fonts so they are easier to read, increase the size of the body text and split it into 3 slides</a:t>
            </a:r>
          </a:p>
        </p:txBody>
      </p:sp>
      <p:sp>
        <p:nvSpPr>
          <p:cNvPr id="4" name="Slide Number Placeholder 3"/>
          <p:cNvSpPr>
            <a:spLocks noGrp="1"/>
          </p:cNvSpPr>
          <p:nvPr>
            <p:ph type="sldNum" sz="quarter" idx="5"/>
          </p:nvPr>
        </p:nvSpPr>
        <p:spPr/>
        <p:txBody>
          <a:bodyPr/>
          <a:lstStyle/>
          <a:p>
            <a:fld id="{E668EBAF-ABD3-4043-96F2-5FA5F5ACD57E}" type="slidenum">
              <a:rPr lang="en-GB" smtClean="0"/>
              <a:t>32</a:t>
            </a:fld>
            <a:endParaRPr lang="en-GB"/>
          </a:p>
        </p:txBody>
      </p:sp>
    </p:spTree>
    <p:extLst>
      <p:ext uri="{BB962C8B-B14F-4D97-AF65-F5344CB8AC3E}">
        <p14:creationId xmlns:p14="http://schemas.microsoft.com/office/powerpoint/2010/main" val="105086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new slides, they are much easier to read and less intimidating because we’ve increased the text size, changed the font, and split the slides up to have less text on each</a:t>
            </a:r>
          </a:p>
        </p:txBody>
      </p:sp>
      <p:sp>
        <p:nvSpPr>
          <p:cNvPr id="4" name="Slide Number Placeholder 3"/>
          <p:cNvSpPr>
            <a:spLocks noGrp="1"/>
          </p:cNvSpPr>
          <p:nvPr>
            <p:ph type="sldNum" sz="quarter" idx="5"/>
          </p:nvPr>
        </p:nvSpPr>
        <p:spPr/>
        <p:txBody>
          <a:bodyPr/>
          <a:lstStyle/>
          <a:p>
            <a:fld id="{78973755-2DB5-6041-B45A-F15D6DB260AF}" type="slidenum">
              <a:rPr lang="en-US" smtClean="0"/>
              <a:t>33</a:t>
            </a:fld>
            <a:endParaRPr lang="en-US"/>
          </a:p>
        </p:txBody>
      </p:sp>
    </p:spTree>
    <p:extLst>
      <p:ext uri="{BB962C8B-B14F-4D97-AF65-F5344CB8AC3E}">
        <p14:creationId xmlns:p14="http://schemas.microsoft.com/office/powerpoint/2010/main" val="3454747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new slides, they are much easier to read and less intimidating because we’ve increased the text size, changed the font, and split the slides up to have less text on each</a:t>
            </a:r>
          </a:p>
        </p:txBody>
      </p:sp>
      <p:sp>
        <p:nvSpPr>
          <p:cNvPr id="4" name="Slide Number Placeholder 3"/>
          <p:cNvSpPr>
            <a:spLocks noGrp="1"/>
          </p:cNvSpPr>
          <p:nvPr>
            <p:ph type="sldNum" sz="quarter" idx="5"/>
          </p:nvPr>
        </p:nvSpPr>
        <p:spPr/>
        <p:txBody>
          <a:bodyPr/>
          <a:lstStyle/>
          <a:p>
            <a:fld id="{78973755-2DB5-6041-B45A-F15D6DB260AF}" type="slidenum">
              <a:rPr lang="en-US" smtClean="0"/>
              <a:t>34</a:t>
            </a:fld>
            <a:endParaRPr lang="en-US"/>
          </a:p>
        </p:txBody>
      </p:sp>
    </p:spTree>
    <p:extLst>
      <p:ext uri="{BB962C8B-B14F-4D97-AF65-F5344CB8AC3E}">
        <p14:creationId xmlns:p14="http://schemas.microsoft.com/office/powerpoint/2010/main" val="2986099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new slides, they are much easier to read and less intimidating because we’ve increased the text size, changed the font, and split the slides up to have less text on each</a:t>
            </a:r>
          </a:p>
        </p:txBody>
      </p:sp>
      <p:sp>
        <p:nvSpPr>
          <p:cNvPr id="4" name="Slide Number Placeholder 3"/>
          <p:cNvSpPr>
            <a:spLocks noGrp="1"/>
          </p:cNvSpPr>
          <p:nvPr>
            <p:ph type="sldNum" sz="quarter" idx="5"/>
          </p:nvPr>
        </p:nvSpPr>
        <p:spPr/>
        <p:txBody>
          <a:bodyPr/>
          <a:lstStyle/>
          <a:p>
            <a:fld id="{78973755-2DB5-6041-B45A-F15D6DB260AF}" type="slidenum">
              <a:rPr lang="en-US" smtClean="0"/>
              <a:t>35</a:t>
            </a:fld>
            <a:endParaRPr lang="en-US"/>
          </a:p>
        </p:txBody>
      </p:sp>
    </p:spTree>
    <p:extLst>
      <p:ext uri="{BB962C8B-B14F-4D97-AF65-F5344CB8AC3E}">
        <p14:creationId xmlns:p14="http://schemas.microsoft.com/office/powerpoint/2010/main" val="3599171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 lot of posters and it can be difficult to figure out how to design them. Personally, I like to have a patterned background and then make </a:t>
            </a:r>
            <a:r>
              <a:rPr lang="en-US" dirty="0" err="1"/>
              <a:t>coloured</a:t>
            </a:r>
            <a:r>
              <a:rPr lang="en-US" dirty="0"/>
              <a:t> boxes for my content on top of those, but poster design and preferences varies greatly between different people. Here are 8 things to think about when designing your next poster: don’t put too much text on it, it means people are less likely to understand or even try to read your poster. Ensure good contrast between your text and its background, this will make it readable and also make it stand out. Ensure your fonts are accessible and large enough, often people use a serif font for headings (which is okay provided they’re large enough!) and the a sans serif font for body, or a sans serif font throughout, and split your poster into different sections to make it easier to read and more visually appealing.</a:t>
            </a:r>
          </a:p>
        </p:txBody>
      </p:sp>
      <p:sp>
        <p:nvSpPr>
          <p:cNvPr id="4" name="Slide Number Placeholder 3"/>
          <p:cNvSpPr>
            <a:spLocks noGrp="1"/>
          </p:cNvSpPr>
          <p:nvPr>
            <p:ph type="sldNum" sz="quarter" idx="5"/>
          </p:nvPr>
        </p:nvSpPr>
        <p:spPr/>
        <p:txBody>
          <a:bodyPr/>
          <a:lstStyle/>
          <a:p>
            <a:fld id="{E668EBAF-ABD3-4043-96F2-5FA5F5ACD57E}" type="slidenum">
              <a:rPr lang="en-GB" smtClean="0"/>
              <a:t>36</a:t>
            </a:fld>
            <a:endParaRPr lang="en-GB"/>
          </a:p>
        </p:txBody>
      </p:sp>
    </p:spTree>
    <p:extLst>
      <p:ext uri="{BB962C8B-B14F-4D97-AF65-F5344CB8AC3E}">
        <p14:creationId xmlns:p14="http://schemas.microsoft.com/office/powerpoint/2010/main" val="2245094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your titles stand out against body text, that may be using a different font, different </a:t>
            </a:r>
            <a:r>
              <a:rPr lang="en-US" dirty="0" err="1"/>
              <a:t>colour</a:t>
            </a:r>
            <a:r>
              <a:rPr lang="en-US" dirty="0"/>
              <a:t>, making them larger, putting them on a banner or in a different </a:t>
            </a:r>
            <a:r>
              <a:rPr lang="en-US" dirty="0" err="1"/>
              <a:t>colour</a:t>
            </a:r>
            <a:r>
              <a:rPr lang="en-US" dirty="0"/>
              <a:t> box. Make sure your elements are aligned, so if you use boxes or columns they are aligned. Make your reading order clear – if you have a large central elements and other boxes as a sunray around it it can be difficult to know where to start. Use graphics to make your poster more interesting, this includes both figures and also little icons</a:t>
            </a:r>
          </a:p>
        </p:txBody>
      </p:sp>
      <p:sp>
        <p:nvSpPr>
          <p:cNvPr id="4" name="Slide Number Placeholder 3"/>
          <p:cNvSpPr>
            <a:spLocks noGrp="1"/>
          </p:cNvSpPr>
          <p:nvPr>
            <p:ph type="sldNum" sz="quarter" idx="5"/>
          </p:nvPr>
        </p:nvSpPr>
        <p:spPr/>
        <p:txBody>
          <a:bodyPr/>
          <a:lstStyle/>
          <a:p>
            <a:fld id="{E668EBAF-ABD3-4043-96F2-5FA5F5ACD57E}" type="slidenum">
              <a:rPr lang="en-GB" smtClean="0"/>
              <a:t>37</a:t>
            </a:fld>
            <a:endParaRPr lang="en-GB"/>
          </a:p>
        </p:txBody>
      </p:sp>
    </p:spTree>
    <p:extLst>
      <p:ext uri="{BB962C8B-B14F-4D97-AF65-F5344CB8AC3E}">
        <p14:creationId xmlns:p14="http://schemas.microsoft.com/office/powerpoint/2010/main" val="46906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bad poster design from the university of Newcastle, it’s very overcrowded with text and although it’s structured and aligned, with a reasonable </a:t>
            </a:r>
            <a:r>
              <a:rPr lang="en-US" dirty="0" err="1"/>
              <a:t>colour</a:t>
            </a:r>
            <a:r>
              <a:rPr lang="en-US" dirty="0"/>
              <a:t> scheme,  it’s too busy and not visually engaging.</a:t>
            </a:r>
          </a:p>
        </p:txBody>
      </p:sp>
      <p:sp>
        <p:nvSpPr>
          <p:cNvPr id="4" name="Slide Number Placeholder 3"/>
          <p:cNvSpPr>
            <a:spLocks noGrp="1"/>
          </p:cNvSpPr>
          <p:nvPr>
            <p:ph type="sldNum" sz="quarter" idx="5"/>
          </p:nvPr>
        </p:nvSpPr>
        <p:spPr/>
        <p:txBody>
          <a:bodyPr/>
          <a:lstStyle/>
          <a:p>
            <a:fld id="{E668EBAF-ABD3-4043-96F2-5FA5F5ACD57E}" type="slidenum">
              <a:rPr lang="en-GB" smtClean="0"/>
              <a:t>38</a:t>
            </a:fld>
            <a:endParaRPr lang="en-GB"/>
          </a:p>
        </p:txBody>
      </p:sp>
    </p:spTree>
    <p:extLst>
      <p:ext uri="{BB962C8B-B14F-4D97-AF65-F5344CB8AC3E}">
        <p14:creationId xmlns:p14="http://schemas.microsoft.com/office/powerpoint/2010/main" val="3736578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the same poster, but improved (also by Newcastle university). There is now something other than text, there’s a lot less text which makes it more readable, the QR code can add extra info for those really invested. All in all, it’s a much better design, and their icon graphics are nice as well</a:t>
            </a:r>
          </a:p>
        </p:txBody>
      </p:sp>
      <p:sp>
        <p:nvSpPr>
          <p:cNvPr id="4" name="Slide Number Placeholder 3"/>
          <p:cNvSpPr>
            <a:spLocks noGrp="1"/>
          </p:cNvSpPr>
          <p:nvPr>
            <p:ph type="sldNum" sz="quarter" idx="5"/>
          </p:nvPr>
        </p:nvSpPr>
        <p:spPr/>
        <p:txBody>
          <a:bodyPr/>
          <a:lstStyle/>
          <a:p>
            <a:fld id="{E668EBAF-ABD3-4043-96F2-5FA5F5ACD57E}" type="slidenum">
              <a:rPr lang="en-GB" smtClean="0"/>
              <a:t>39</a:t>
            </a:fld>
            <a:endParaRPr lang="en-GB"/>
          </a:p>
        </p:txBody>
      </p:sp>
    </p:spTree>
    <p:extLst>
      <p:ext uri="{BB962C8B-B14F-4D97-AF65-F5344CB8AC3E}">
        <p14:creationId xmlns:p14="http://schemas.microsoft.com/office/powerpoint/2010/main" val="3806906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reading is an important thing to consider, and many people rely on screen readers. If you think about a pdf, or a word document or a text-based document, the screen reading order is easy and logical. However, for things such as </a:t>
            </a:r>
            <a:r>
              <a:rPr lang="en-US" dirty="0" err="1"/>
              <a:t>powerpoints</a:t>
            </a:r>
            <a:r>
              <a:rPr lang="en-US" dirty="0"/>
              <a:t> and posters where you have may have multiple columns, or several parts on a slide that need to be read in a specific order, we should check that it will be read in the order we intend. This may sound hard but it can be done really easily with </a:t>
            </a:r>
            <a:r>
              <a:rPr lang="en-US" dirty="0" err="1"/>
              <a:t>powerpoint’s</a:t>
            </a:r>
            <a:r>
              <a:rPr lang="en-US" dirty="0"/>
              <a:t> accessibility checker which I will show you</a:t>
            </a:r>
          </a:p>
        </p:txBody>
      </p:sp>
      <p:sp>
        <p:nvSpPr>
          <p:cNvPr id="4" name="Slide Number Placeholder 3"/>
          <p:cNvSpPr>
            <a:spLocks noGrp="1"/>
          </p:cNvSpPr>
          <p:nvPr>
            <p:ph type="sldNum" sz="quarter" idx="5"/>
          </p:nvPr>
        </p:nvSpPr>
        <p:spPr/>
        <p:txBody>
          <a:bodyPr/>
          <a:lstStyle/>
          <a:p>
            <a:fld id="{E668EBAF-ABD3-4043-96F2-5FA5F5ACD57E}" type="slidenum">
              <a:rPr lang="en-GB" smtClean="0"/>
              <a:t>40</a:t>
            </a:fld>
            <a:endParaRPr lang="en-GB"/>
          </a:p>
        </p:txBody>
      </p:sp>
    </p:spTree>
    <p:extLst>
      <p:ext uri="{BB962C8B-B14F-4D97-AF65-F5344CB8AC3E}">
        <p14:creationId xmlns:p14="http://schemas.microsoft.com/office/powerpoint/2010/main" val="30464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that I prefer is </a:t>
            </a:r>
            <a:r>
              <a:rPr lang="en-US" dirty="0" err="1"/>
              <a:t>colour</a:t>
            </a:r>
            <a:r>
              <a:rPr lang="en-US" dirty="0"/>
              <a:t> contrast </a:t>
            </a:r>
            <a:r>
              <a:rPr lang="en-US" dirty="0" err="1"/>
              <a:t>analyser</a:t>
            </a:r>
            <a:r>
              <a:rPr lang="en-US" dirty="0"/>
              <a:t>, it’s free to download and you can input hex </a:t>
            </a:r>
            <a:r>
              <a:rPr lang="en-US" dirty="0" err="1"/>
              <a:t>colours</a:t>
            </a:r>
            <a:r>
              <a:rPr lang="en-US" dirty="0"/>
              <a:t>, use sliders, or use an eyedropper tool to get your desired </a:t>
            </a:r>
            <a:r>
              <a:rPr lang="en-US" dirty="0" err="1"/>
              <a:t>colours</a:t>
            </a:r>
            <a:r>
              <a:rPr lang="en-US" dirty="0"/>
              <a:t> and it checks contrast for graphics, text, large text, and checks enhanced contrast for text as well. For example, for the </a:t>
            </a:r>
            <a:r>
              <a:rPr lang="en-US" dirty="0" err="1"/>
              <a:t>colour</a:t>
            </a:r>
            <a:r>
              <a:rPr lang="en-US" dirty="0"/>
              <a:t> scheme that we chose for this presentation this tool showed us that our lightest pink and lighter oranges don’t comply with </a:t>
            </a:r>
            <a:r>
              <a:rPr lang="en-US" dirty="0" err="1"/>
              <a:t>colour</a:t>
            </a:r>
            <a:r>
              <a:rPr lang="en-US" dirty="0"/>
              <a:t> contrast so they are only used for decoration and not text!</a:t>
            </a:r>
          </a:p>
        </p:txBody>
      </p:sp>
      <p:sp>
        <p:nvSpPr>
          <p:cNvPr id="4" name="Slide Number Placeholder 3"/>
          <p:cNvSpPr>
            <a:spLocks noGrp="1"/>
          </p:cNvSpPr>
          <p:nvPr>
            <p:ph type="sldNum" sz="quarter" idx="5"/>
          </p:nvPr>
        </p:nvSpPr>
        <p:spPr/>
        <p:txBody>
          <a:bodyPr/>
          <a:lstStyle/>
          <a:p>
            <a:fld id="{E668EBAF-ABD3-4043-96F2-5FA5F5ACD57E}" type="slidenum">
              <a:rPr lang="en-GB" smtClean="0"/>
              <a:t>5</a:t>
            </a:fld>
            <a:endParaRPr lang="en-GB"/>
          </a:p>
        </p:txBody>
      </p:sp>
    </p:spTree>
    <p:extLst>
      <p:ext uri="{BB962C8B-B14F-4D97-AF65-F5344CB8AC3E}">
        <p14:creationId xmlns:p14="http://schemas.microsoft.com/office/powerpoint/2010/main" val="1188335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Powerpoint</a:t>
            </a:r>
            <a:r>
              <a:rPr lang="en-US" dirty="0"/>
              <a:t> has an in-built accessibility checker which will highlight issues such as poor </a:t>
            </a:r>
            <a:r>
              <a:rPr lang="en-US" dirty="0" err="1"/>
              <a:t>colour</a:t>
            </a:r>
            <a:r>
              <a:rPr lang="en-US" dirty="0"/>
              <a:t> contrast, missing alt text on images, places where it’s unsure of the order you want for a screen reader, amongst other features such as officially setting slide titles for screen readers. You can access it in the review tab</a:t>
            </a:r>
          </a:p>
        </p:txBody>
      </p:sp>
      <p:sp>
        <p:nvSpPr>
          <p:cNvPr id="4" name="Slide Number Placeholder 3"/>
          <p:cNvSpPr>
            <a:spLocks noGrp="1"/>
          </p:cNvSpPr>
          <p:nvPr>
            <p:ph type="sldNum" sz="quarter" idx="5"/>
          </p:nvPr>
        </p:nvSpPr>
        <p:spPr/>
        <p:txBody>
          <a:bodyPr/>
          <a:lstStyle/>
          <a:p>
            <a:fld id="{E668EBAF-ABD3-4043-96F2-5FA5F5ACD57E}" type="slidenum">
              <a:rPr lang="en-GB" smtClean="0"/>
              <a:t>41</a:t>
            </a:fld>
            <a:endParaRPr lang="en-GB"/>
          </a:p>
        </p:txBody>
      </p:sp>
    </p:spTree>
    <p:extLst>
      <p:ext uri="{BB962C8B-B14F-4D97-AF65-F5344CB8AC3E}">
        <p14:creationId xmlns:p14="http://schemas.microsoft.com/office/powerpoint/2010/main" val="237142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to the accessibility checker, click review in the banners at the top, then click check accessibility and you will be in the accessibility tab. An accessibility pane will show up to your right and look like this; it has highlighted (and I have fixed all of these) missing object descriptions for icons or items I’ve grouped together, missing slide titles where I need to tell </a:t>
            </a:r>
            <a:r>
              <a:rPr lang="en-US" dirty="0" err="1"/>
              <a:t>powerpoint</a:t>
            </a:r>
            <a:r>
              <a:rPr lang="en-US" dirty="0"/>
              <a:t> my title-looking thing is in fact the title so it knows for screen reading, hard-to-read contrast, and places where I needed to tell the screen reader the reading order, such as for this slide where it has images and text in an unexpected order</a:t>
            </a:r>
          </a:p>
        </p:txBody>
      </p:sp>
      <p:sp>
        <p:nvSpPr>
          <p:cNvPr id="4" name="Slide Number Placeholder 3"/>
          <p:cNvSpPr>
            <a:spLocks noGrp="1"/>
          </p:cNvSpPr>
          <p:nvPr>
            <p:ph type="sldNum" sz="quarter" idx="5"/>
          </p:nvPr>
        </p:nvSpPr>
        <p:spPr/>
        <p:txBody>
          <a:bodyPr/>
          <a:lstStyle/>
          <a:p>
            <a:fld id="{E668EBAF-ABD3-4043-96F2-5FA5F5ACD57E}" type="slidenum">
              <a:rPr lang="en-GB" smtClean="0"/>
              <a:t>42</a:t>
            </a:fld>
            <a:endParaRPr lang="en-GB"/>
          </a:p>
        </p:txBody>
      </p:sp>
    </p:spTree>
    <p:extLst>
      <p:ext uri="{BB962C8B-B14F-4D97-AF65-F5344CB8AC3E}">
        <p14:creationId xmlns:p14="http://schemas.microsoft.com/office/powerpoint/2010/main" val="2885085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then click check reading order, and it will highlight the slides which have issues. You can then get to the selection pane (and it tells you how </a:t>
            </a:r>
            <a:r>
              <a:rPr lang="en-US" dirty="0" err="1"/>
              <a:t>todo</a:t>
            </a:r>
            <a:r>
              <a:rPr lang="en-US" dirty="0"/>
              <a:t> this in the checker), and move all of your objects around until they are in the correct order – beware that for this, the bottom of the selection pane is read first, but it tells you this.</a:t>
            </a:r>
          </a:p>
        </p:txBody>
      </p:sp>
      <p:sp>
        <p:nvSpPr>
          <p:cNvPr id="4" name="Slide Number Placeholder 3"/>
          <p:cNvSpPr>
            <a:spLocks noGrp="1"/>
          </p:cNvSpPr>
          <p:nvPr>
            <p:ph type="sldNum" sz="quarter" idx="5"/>
          </p:nvPr>
        </p:nvSpPr>
        <p:spPr/>
        <p:txBody>
          <a:bodyPr/>
          <a:lstStyle/>
          <a:p>
            <a:fld id="{E668EBAF-ABD3-4043-96F2-5FA5F5ACD57E}" type="slidenum">
              <a:rPr lang="en-GB" smtClean="0"/>
              <a:t>43</a:t>
            </a:fld>
            <a:endParaRPr lang="en-GB"/>
          </a:p>
        </p:txBody>
      </p:sp>
    </p:spTree>
    <p:extLst>
      <p:ext uri="{BB962C8B-B14F-4D97-AF65-F5344CB8AC3E}">
        <p14:creationId xmlns:p14="http://schemas.microsoft.com/office/powerpoint/2010/main" val="1675918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along with the recording of this meeting, and all of the resources we have mentioned, plus some others, are available on our website! You can get there from our </a:t>
            </a:r>
            <a:r>
              <a:rPr lang="en-US" dirty="0" err="1"/>
              <a:t>linktree</a:t>
            </a:r>
            <a:r>
              <a:rPr lang="en-US" dirty="0"/>
              <a:t> (which is where the QR code on all of our posters will lead you), or you can directly access the </a:t>
            </a:r>
            <a:r>
              <a:rPr lang="en-US" dirty="0" err="1"/>
              <a:t>github</a:t>
            </a:r>
            <a:r>
              <a:rPr lang="en-US" dirty="0"/>
              <a:t> site. It’s still under construction so please be kind about it!</a:t>
            </a:r>
          </a:p>
        </p:txBody>
      </p:sp>
      <p:sp>
        <p:nvSpPr>
          <p:cNvPr id="4" name="Slide Number Placeholder 3"/>
          <p:cNvSpPr>
            <a:spLocks noGrp="1"/>
          </p:cNvSpPr>
          <p:nvPr>
            <p:ph type="sldNum" sz="quarter" idx="5"/>
          </p:nvPr>
        </p:nvSpPr>
        <p:spPr/>
        <p:txBody>
          <a:bodyPr/>
          <a:lstStyle/>
          <a:p>
            <a:fld id="{E668EBAF-ABD3-4043-96F2-5FA5F5ACD57E}" type="slidenum">
              <a:rPr lang="en-GB" smtClean="0"/>
              <a:t>44</a:t>
            </a:fld>
            <a:endParaRPr lang="en-GB"/>
          </a:p>
        </p:txBody>
      </p:sp>
    </p:spTree>
    <p:extLst>
      <p:ext uri="{BB962C8B-B14F-4D97-AF65-F5344CB8AC3E}">
        <p14:creationId xmlns:p14="http://schemas.microsoft.com/office/powerpoint/2010/main" val="7326811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45</a:t>
            </a:fld>
            <a:endParaRPr lang="en-GB"/>
          </a:p>
        </p:txBody>
      </p:sp>
    </p:spTree>
    <p:extLst>
      <p:ext uri="{BB962C8B-B14F-4D97-AF65-F5344CB8AC3E}">
        <p14:creationId xmlns:p14="http://schemas.microsoft.com/office/powerpoint/2010/main" val="787987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8EBAF-ABD3-4043-96F2-5FA5F5ACD57E}" type="slidenum">
              <a:rPr lang="en-GB" smtClean="0"/>
              <a:t>46</a:t>
            </a:fld>
            <a:endParaRPr lang="en-GB"/>
          </a:p>
        </p:txBody>
      </p:sp>
    </p:spTree>
    <p:extLst>
      <p:ext uri="{BB962C8B-B14F-4D97-AF65-F5344CB8AC3E}">
        <p14:creationId xmlns:p14="http://schemas.microsoft.com/office/powerpoint/2010/main" val="2966037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that it can seem like this is a lot of extra work, but really you only need to find one </a:t>
            </a:r>
            <a:r>
              <a:rPr lang="en-US" dirty="0" err="1"/>
              <a:t>colour</a:t>
            </a:r>
            <a:r>
              <a:rPr lang="en-US" dirty="0"/>
              <a:t> scheme that you like and that works and you can reuse it forever. It can be tempting to default to the black text on a white background, as a lot of scientists do, but this can be really hard to read for people with dyslexia, head injuries, or chronic migraines. Off-white backgrounds are much easier and if you do decide that you really love white and black [next slide]</a:t>
            </a:r>
          </a:p>
        </p:txBody>
      </p:sp>
      <p:sp>
        <p:nvSpPr>
          <p:cNvPr id="4" name="Slide Number Placeholder 3"/>
          <p:cNvSpPr>
            <a:spLocks noGrp="1"/>
          </p:cNvSpPr>
          <p:nvPr>
            <p:ph type="sldNum" sz="quarter" idx="5"/>
          </p:nvPr>
        </p:nvSpPr>
        <p:spPr/>
        <p:txBody>
          <a:bodyPr/>
          <a:lstStyle/>
          <a:p>
            <a:fld id="{E668EBAF-ABD3-4043-96F2-5FA5F5ACD57E}" type="slidenum">
              <a:rPr lang="en-GB" smtClean="0"/>
              <a:t>6</a:t>
            </a:fld>
            <a:endParaRPr lang="en-GB"/>
          </a:p>
        </p:txBody>
      </p:sp>
    </p:spTree>
    <p:extLst>
      <p:ext uri="{BB962C8B-B14F-4D97-AF65-F5344CB8AC3E}">
        <p14:creationId xmlns:p14="http://schemas.microsoft.com/office/powerpoint/2010/main" val="145808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remember that white text on a black background is always better and more accessible</a:t>
            </a:r>
          </a:p>
        </p:txBody>
      </p:sp>
      <p:sp>
        <p:nvSpPr>
          <p:cNvPr id="4" name="Slide Number Placeholder 3"/>
          <p:cNvSpPr>
            <a:spLocks noGrp="1"/>
          </p:cNvSpPr>
          <p:nvPr>
            <p:ph type="sldNum" sz="quarter" idx="5"/>
          </p:nvPr>
        </p:nvSpPr>
        <p:spPr/>
        <p:txBody>
          <a:bodyPr/>
          <a:lstStyle/>
          <a:p>
            <a:fld id="{E668EBAF-ABD3-4043-96F2-5FA5F5ACD57E}" type="slidenum">
              <a:rPr lang="en-GB" smtClean="0"/>
              <a:t>7</a:t>
            </a:fld>
            <a:endParaRPr lang="en-GB"/>
          </a:p>
        </p:txBody>
      </p:sp>
    </p:spTree>
    <p:extLst>
      <p:ext uri="{BB962C8B-B14F-4D97-AF65-F5344CB8AC3E}">
        <p14:creationId xmlns:p14="http://schemas.microsoft.com/office/powerpoint/2010/main" val="498410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tend to choose a </a:t>
            </a:r>
            <a:r>
              <a:rPr lang="en-US" dirty="0" err="1"/>
              <a:t>colour</a:t>
            </a:r>
            <a:r>
              <a:rPr lang="en-US" dirty="0"/>
              <a:t> scheme I like and then manually check that it tracks in different types of </a:t>
            </a:r>
            <a:r>
              <a:rPr lang="en-US" dirty="0" err="1"/>
              <a:t>colourblindness</a:t>
            </a:r>
            <a:r>
              <a:rPr lang="en-US" dirty="0"/>
              <a:t>, but that’s just me! I then change the </a:t>
            </a:r>
            <a:r>
              <a:rPr lang="en-US" dirty="0" err="1"/>
              <a:t>colours</a:t>
            </a:r>
            <a:r>
              <a:rPr lang="en-US" dirty="0"/>
              <a:t> on my theme in </a:t>
            </a:r>
            <a:r>
              <a:rPr lang="en-US" dirty="0" err="1"/>
              <a:t>powerpoint</a:t>
            </a:r>
            <a:r>
              <a:rPr lang="en-US" dirty="0"/>
              <a:t> or whatever program I’m using so they’re all easily accessible and I don’t have to constantly put in hex codes</a:t>
            </a:r>
          </a:p>
        </p:txBody>
      </p:sp>
      <p:sp>
        <p:nvSpPr>
          <p:cNvPr id="4" name="Slide Number Placeholder 3"/>
          <p:cNvSpPr>
            <a:spLocks noGrp="1"/>
          </p:cNvSpPr>
          <p:nvPr>
            <p:ph type="sldNum" sz="quarter" idx="5"/>
          </p:nvPr>
        </p:nvSpPr>
        <p:spPr/>
        <p:txBody>
          <a:bodyPr/>
          <a:lstStyle/>
          <a:p>
            <a:fld id="{E668EBAF-ABD3-4043-96F2-5FA5F5ACD57E}" type="slidenum">
              <a:rPr lang="en-GB" smtClean="0"/>
              <a:t>8</a:t>
            </a:fld>
            <a:endParaRPr lang="en-GB"/>
          </a:p>
        </p:txBody>
      </p:sp>
    </p:spTree>
    <p:extLst>
      <p:ext uri="{BB962C8B-B14F-4D97-AF65-F5344CB8AC3E}">
        <p14:creationId xmlns:p14="http://schemas.microsoft.com/office/powerpoint/2010/main" val="409234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check if your figures are </a:t>
            </a:r>
            <a:r>
              <a:rPr lang="en-US" dirty="0" err="1"/>
              <a:t>colourblind</a:t>
            </a:r>
            <a:r>
              <a:rPr lang="en-US" dirty="0"/>
              <a:t> friendly you can use the COBLIS </a:t>
            </a:r>
            <a:r>
              <a:rPr lang="en-US" dirty="0" err="1"/>
              <a:t>colourblind</a:t>
            </a:r>
            <a:r>
              <a:rPr lang="en-US" dirty="0"/>
              <a:t> simulator, it’s an online tool where you upload a figure and can then select several difference types of </a:t>
            </a:r>
            <a:r>
              <a:rPr lang="en-US" dirty="0" err="1"/>
              <a:t>colourblindness</a:t>
            </a:r>
            <a:r>
              <a:rPr lang="en-US" dirty="0"/>
              <a:t> to see what your figure would look like for people with that form of </a:t>
            </a:r>
            <a:r>
              <a:rPr lang="en-US" dirty="0" err="1"/>
              <a:t>colourblindness</a:t>
            </a:r>
            <a:r>
              <a:rPr lang="en-US" dirty="0"/>
              <a:t>, free to use!</a:t>
            </a:r>
          </a:p>
        </p:txBody>
      </p:sp>
      <p:sp>
        <p:nvSpPr>
          <p:cNvPr id="4" name="Slide Number Placeholder 3"/>
          <p:cNvSpPr>
            <a:spLocks noGrp="1"/>
          </p:cNvSpPr>
          <p:nvPr>
            <p:ph type="sldNum" sz="quarter" idx="5"/>
          </p:nvPr>
        </p:nvSpPr>
        <p:spPr/>
        <p:txBody>
          <a:bodyPr/>
          <a:lstStyle/>
          <a:p>
            <a:fld id="{E668EBAF-ABD3-4043-96F2-5FA5F5ACD57E}" type="slidenum">
              <a:rPr lang="en-GB" smtClean="0"/>
              <a:t>9</a:t>
            </a:fld>
            <a:endParaRPr lang="en-GB"/>
          </a:p>
        </p:txBody>
      </p:sp>
    </p:spTree>
    <p:extLst>
      <p:ext uri="{BB962C8B-B14F-4D97-AF65-F5344CB8AC3E}">
        <p14:creationId xmlns:p14="http://schemas.microsoft.com/office/powerpoint/2010/main" val="226070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check if your figures are </a:t>
            </a:r>
            <a:r>
              <a:rPr lang="en-US" dirty="0" err="1"/>
              <a:t>colourblind</a:t>
            </a:r>
            <a:r>
              <a:rPr lang="en-US" dirty="0"/>
              <a:t> friendly you can use the COBLIS </a:t>
            </a:r>
            <a:r>
              <a:rPr lang="en-US" dirty="0" err="1"/>
              <a:t>colourblind</a:t>
            </a:r>
            <a:r>
              <a:rPr lang="en-US" dirty="0"/>
              <a:t> simulator, it’s an online tool where you upload a figure and can then select several difference types of </a:t>
            </a:r>
            <a:r>
              <a:rPr lang="en-US" dirty="0" err="1"/>
              <a:t>colourblindness</a:t>
            </a:r>
            <a:r>
              <a:rPr lang="en-US" dirty="0"/>
              <a:t> to see what your figure would look like for people with that form of </a:t>
            </a:r>
            <a:r>
              <a:rPr lang="en-US" dirty="0" err="1"/>
              <a:t>colourblindness</a:t>
            </a:r>
            <a:r>
              <a:rPr lang="en-US" dirty="0"/>
              <a:t>, free to use!</a:t>
            </a:r>
          </a:p>
        </p:txBody>
      </p:sp>
      <p:sp>
        <p:nvSpPr>
          <p:cNvPr id="4" name="Slide Number Placeholder 3"/>
          <p:cNvSpPr>
            <a:spLocks noGrp="1"/>
          </p:cNvSpPr>
          <p:nvPr>
            <p:ph type="sldNum" sz="quarter" idx="5"/>
          </p:nvPr>
        </p:nvSpPr>
        <p:spPr/>
        <p:txBody>
          <a:bodyPr/>
          <a:lstStyle/>
          <a:p>
            <a:fld id="{E668EBAF-ABD3-4043-96F2-5FA5F5ACD57E}" type="slidenum">
              <a:rPr lang="en-GB" smtClean="0"/>
              <a:t>10</a:t>
            </a:fld>
            <a:endParaRPr lang="en-GB"/>
          </a:p>
        </p:txBody>
      </p:sp>
    </p:spTree>
    <p:extLst>
      <p:ext uri="{BB962C8B-B14F-4D97-AF65-F5344CB8AC3E}">
        <p14:creationId xmlns:p14="http://schemas.microsoft.com/office/powerpoint/2010/main" val="225003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B420-F1B8-3EC2-BB4F-8D870B6298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72502B2-3234-A6D3-0371-5D2CC13E7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C2C1801B-2580-8B0F-21F1-6D101E6B18BD}"/>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5" name="Footer Placeholder 4">
            <a:extLst>
              <a:ext uri="{FF2B5EF4-FFF2-40B4-BE49-F238E27FC236}">
                <a16:creationId xmlns:a16="http://schemas.microsoft.com/office/drawing/2014/main" id="{D25AE5A9-B9AA-3108-1B14-43085B6BD7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C42D0C-CB3F-79CB-CE6D-141658A170F6}"/>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1597537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4549-055C-61B8-1553-1DA4C96090D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06E5E1-6A8D-2D2D-CFB5-BDE2236FB2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678BC2-AC8E-EF0F-8643-2C06A4DEA5BC}"/>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5" name="Footer Placeholder 4">
            <a:extLst>
              <a:ext uri="{FF2B5EF4-FFF2-40B4-BE49-F238E27FC236}">
                <a16:creationId xmlns:a16="http://schemas.microsoft.com/office/drawing/2014/main" id="{00B50886-59B3-09E1-BE52-21441CA1A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4C1FC-A18E-4115-DB9F-606877ACAC21}"/>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2456750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87D2A5-E374-7370-EABB-5B1A2ABE2F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DE25F94-3155-95EF-1AD0-D2C7ACBA619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7A6E9F-36D2-A9B1-E064-49FA08B640FA}"/>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5" name="Footer Placeholder 4">
            <a:extLst>
              <a:ext uri="{FF2B5EF4-FFF2-40B4-BE49-F238E27FC236}">
                <a16:creationId xmlns:a16="http://schemas.microsoft.com/office/drawing/2014/main" id="{A7889C97-3261-CFCA-1599-B3353BB6F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62E-EB85-E987-D233-49B7E4D3F17D}"/>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213549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992D-CE2B-23B9-DF16-DC2A13E395D9}"/>
              </a:ext>
            </a:extLst>
          </p:cNvPr>
          <p:cNvSpPr>
            <a:spLocks noGrp="1"/>
          </p:cNvSpPr>
          <p:nvPr>
            <p:ph type="title"/>
          </p:nvPr>
        </p:nvSpPr>
        <p:spPr>
          <a:xfrm>
            <a:off x="838200" y="272882"/>
            <a:ext cx="10515600" cy="81631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467BFE3-A368-9607-AF32-381E03D02014}"/>
              </a:ext>
            </a:extLst>
          </p:cNvPr>
          <p:cNvSpPr>
            <a:spLocks noGrp="1"/>
          </p:cNvSpPr>
          <p:nvPr>
            <p:ph idx="1"/>
          </p:nvPr>
        </p:nvSpPr>
        <p:spPr>
          <a:xfrm>
            <a:off x="838200" y="1535289"/>
            <a:ext cx="10515600" cy="4641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AC9C08-5DEC-0D12-8796-3C7DAF258016}"/>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5" name="Footer Placeholder 4">
            <a:extLst>
              <a:ext uri="{FF2B5EF4-FFF2-40B4-BE49-F238E27FC236}">
                <a16:creationId xmlns:a16="http://schemas.microsoft.com/office/drawing/2014/main" id="{D3B89183-A21A-2CE2-F5FF-4E571CEB8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1952D-1516-6A31-FB76-A2A9EAB66486}"/>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274771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2BCE-102F-74B4-3BA5-D8D5212AD2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C59501F-C260-1149-8994-7E9FBDCEC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0ABAD92-D8FD-B2C8-AF3A-4800B1CC53F9}"/>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5" name="Footer Placeholder 4">
            <a:extLst>
              <a:ext uri="{FF2B5EF4-FFF2-40B4-BE49-F238E27FC236}">
                <a16:creationId xmlns:a16="http://schemas.microsoft.com/office/drawing/2014/main" id="{4BBC8002-DC40-F88E-1F90-92487A40C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62FFE-2CD2-DFA1-562C-F418F2DC2928}"/>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1983160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011A-A42E-2A5C-DDC6-59D109E276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4EA9F9-FB8B-8F2B-69ED-C09F03ACFB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3AE317C-CFCE-8A41-286C-2AD94800518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64E8BF3-AD4B-9903-E1DB-B6B07DFA86A7}"/>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6" name="Footer Placeholder 5">
            <a:extLst>
              <a:ext uri="{FF2B5EF4-FFF2-40B4-BE49-F238E27FC236}">
                <a16:creationId xmlns:a16="http://schemas.microsoft.com/office/drawing/2014/main" id="{20EF605F-B16E-81A3-FDE2-3822D90058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65C2D8-41E0-DA97-089D-1EB417E9C7B1}"/>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389672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CDAE4-DC27-F0B0-2267-9832FE9D21E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9B5C86-37F2-CF7D-ED8F-F567133D1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70B31-B09A-8748-E467-47BE36276D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F31C019-0D55-9D3F-DCBF-5B5F2999C4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DC71AA-9281-B994-6EFB-51617048204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EA68568-6BA5-7AA1-EEC3-F884B310186B}"/>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8" name="Footer Placeholder 7">
            <a:extLst>
              <a:ext uri="{FF2B5EF4-FFF2-40B4-BE49-F238E27FC236}">
                <a16:creationId xmlns:a16="http://schemas.microsoft.com/office/drawing/2014/main" id="{21F458D0-58E5-6FF3-AF4E-D7FC0101D9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E5ED7C-FB84-F7CF-8B9D-A3AB3F7128C5}"/>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1314256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6877-C8B6-712C-C1AB-92250F0AB2A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30EE781-3B72-CC2B-530A-8D9CD5823E39}"/>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4" name="Footer Placeholder 3">
            <a:extLst>
              <a:ext uri="{FF2B5EF4-FFF2-40B4-BE49-F238E27FC236}">
                <a16:creationId xmlns:a16="http://schemas.microsoft.com/office/drawing/2014/main" id="{803CF2D7-740C-7BCC-4C46-AB9F914476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CA86B6-5717-A1BD-F9D5-B96A1514D09E}"/>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74715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32560C-88B6-B509-2E46-DAA51A4D25A0}"/>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3" name="Footer Placeholder 2">
            <a:extLst>
              <a:ext uri="{FF2B5EF4-FFF2-40B4-BE49-F238E27FC236}">
                <a16:creationId xmlns:a16="http://schemas.microsoft.com/office/drawing/2014/main" id="{943450A5-D138-5871-3989-FE3383B3E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3645FF-60E7-15A8-6A74-F18A0C8A9571}"/>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391999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9D8BC-959A-453C-8255-FB4C44DAAB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C671153-840E-8089-809F-3E6CFA8B38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2A577FA-739F-20CD-AF30-83E6F5668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FBC24E-F7DF-E34C-544A-FB38208F015A}"/>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6" name="Footer Placeholder 5">
            <a:extLst>
              <a:ext uri="{FF2B5EF4-FFF2-40B4-BE49-F238E27FC236}">
                <a16:creationId xmlns:a16="http://schemas.microsoft.com/office/drawing/2014/main" id="{6D2A9B5E-C22F-8D05-B9D8-A07A2C278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4EE01-25F1-47E7-0344-5321599030C0}"/>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174927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9A43-E60F-01C6-56C1-204A3B85AD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926CFBD-218D-151B-6FCE-2A7C9B074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96F50091-3554-CE5D-85B4-D0067A4E0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24BF14-85D0-289F-AB44-9EB42A5DB833}"/>
              </a:ext>
            </a:extLst>
          </p:cNvPr>
          <p:cNvSpPr>
            <a:spLocks noGrp="1"/>
          </p:cNvSpPr>
          <p:nvPr>
            <p:ph type="dt" sz="half" idx="10"/>
          </p:nvPr>
        </p:nvSpPr>
        <p:spPr/>
        <p:txBody>
          <a:bodyPr/>
          <a:lstStyle/>
          <a:p>
            <a:fld id="{05BB4AF3-9A63-8E43-BD5A-3B01575C54AB}" type="datetimeFigureOut">
              <a:rPr lang="en-US" smtClean="0"/>
              <a:t>11/11/23</a:t>
            </a:fld>
            <a:endParaRPr lang="en-US"/>
          </a:p>
        </p:txBody>
      </p:sp>
      <p:sp>
        <p:nvSpPr>
          <p:cNvPr id="6" name="Footer Placeholder 5">
            <a:extLst>
              <a:ext uri="{FF2B5EF4-FFF2-40B4-BE49-F238E27FC236}">
                <a16:creationId xmlns:a16="http://schemas.microsoft.com/office/drawing/2014/main" id="{E70AEC2F-B7BB-4E9A-5A49-AD735F329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DF03B-BB5D-20AF-DECC-820253539127}"/>
              </a:ext>
            </a:extLst>
          </p:cNvPr>
          <p:cNvSpPr>
            <a:spLocks noGrp="1"/>
          </p:cNvSpPr>
          <p:nvPr>
            <p:ph type="sldNum" sz="quarter" idx="12"/>
          </p:nvPr>
        </p:nvSpPr>
        <p:spPr/>
        <p:txBody>
          <a:bodyPr/>
          <a:lstStyle/>
          <a:p>
            <a:fld id="{FCBA58F8-F170-8844-98A5-DC13BD0FF8B9}" type="slidenum">
              <a:rPr lang="en-US" smtClean="0"/>
              <a:t>‹#›</a:t>
            </a:fld>
            <a:endParaRPr lang="en-US"/>
          </a:p>
        </p:txBody>
      </p:sp>
    </p:spTree>
    <p:extLst>
      <p:ext uri="{BB962C8B-B14F-4D97-AF65-F5344CB8AC3E}">
        <p14:creationId xmlns:p14="http://schemas.microsoft.com/office/powerpoint/2010/main" val="260813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5000" r="-2000" b="-1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084B5-40F5-6019-F9D1-19165EB6A072}"/>
              </a:ext>
            </a:extLst>
          </p:cNvPr>
          <p:cNvSpPr>
            <a:spLocks noGrp="1"/>
          </p:cNvSpPr>
          <p:nvPr>
            <p:ph type="title"/>
          </p:nvPr>
        </p:nvSpPr>
        <p:spPr>
          <a:xfrm>
            <a:off x="109919" y="65722"/>
            <a:ext cx="11955306" cy="81631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A2EF752-4B0F-4C64-726E-9C408950BE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14C7971-BF61-D71A-33EF-4E0F9A835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05BB4AF3-9A63-8E43-BD5A-3B01575C54AB}" type="datetimeFigureOut">
              <a:rPr lang="en-US" smtClean="0"/>
              <a:pPr/>
              <a:t>11/11/23</a:t>
            </a:fld>
            <a:endParaRPr lang="en-US" dirty="0"/>
          </a:p>
        </p:txBody>
      </p:sp>
      <p:sp>
        <p:nvSpPr>
          <p:cNvPr id="5" name="Footer Placeholder 4">
            <a:extLst>
              <a:ext uri="{FF2B5EF4-FFF2-40B4-BE49-F238E27FC236}">
                <a16:creationId xmlns:a16="http://schemas.microsoft.com/office/drawing/2014/main" id="{8188B8B9-BA61-0238-83E9-12422ECC8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17674845-1F5F-AE82-9171-B42F3A0D12F6}"/>
              </a:ext>
            </a:extLst>
          </p:cNvPr>
          <p:cNvSpPr>
            <a:spLocks noGrp="1"/>
          </p:cNvSpPr>
          <p:nvPr>
            <p:ph type="sldNum" sz="quarter" idx="4"/>
          </p:nvPr>
        </p:nvSpPr>
        <p:spPr>
          <a:xfrm>
            <a:off x="11792712" y="6503289"/>
            <a:ext cx="399288" cy="365125"/>
          </a:xfrm>
          <a:prstGeom prst="rect">
            <a:avLst/>
          </a:prstGeom>
        </p:spPr>
        <p:txBody>
          <a:bodyPr vert="horz" lIns="91440" tIns="45720" rIns="91440" bIns="45720" rtlCol="0" anchor="ctr"/>
          <a:lstStyle>
            <a:lvl1pPr algn="r">
              <a:defRPr sz="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CBA58F8-F170-8844-98A5-DC13BD0FF8B9}" type="slidenum">
              <a:rPr lang="en-US" smtClean="0"/>
              <a:pPr/>
              <a:t>‹#›</a:t>
            </a:fld>
            <a:endParaRPr lang="en-US" dirty="0"/>
          </a:p>
        </p:txBody>
      </p:sp>
    </p:spTree>
    <p:extLst>
      <p:ext uri="{BB962C8B-B14F-4D97-AF65-F5344CB8AC3E}">
        <p14:creationId xmlns:p14="http://schemas.microsoft.com/office/powerpoint/2010/main" val="212652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dyslexiahelp.umich.edu/sites/default/files/good_fonts_for_dyslexia_study.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microsoft.com/office/2007/relationships/media" Target="../media/media2.mov"/><Relationship Id="rId7" Type="http://schemas.openxmlformats.org/officeDocument/2006/relationships/image" Target="../media/image19.jpeg"/><Relationship Id="rId12" Type="http://schemas.microsoft.com/office/2007/relationships/hdphoto" Target="../media/hdphoto3.wdp"/><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notesSlide" Target="../notesSlides/notesSlide30.xml"/><Relationship Id="rId11" Type="http://schemas.microsoft.com/office/2007/relationships/hdphoto" Target="../media/hdphoto2.wdp"/><Relationship Id="rId5" Type="http://schemas.openxmlformats.org/officeDocument/2006/relationships/slideLayout" Target="../slideLayouts/slideLayout2.xml"/><Relationship Id="rId15" Type="http://schemas.openxmlformats.org/officeDocument/2006/relationships/image" Target="../media/image24.jpeg"/><Relationship Id="rId10" Type="http://schemas.openxmlformats.org/officeDocument/2006/relationships/image" Target="../media/image21.png"/><Relationship Id="rId4" Type="http://schemas.openxmlformats.org/officeDocument/2006/relationships/video" Target="../media/media2.mov"/><Relationship Id="rId9" Type="http://schemas.microsoft.com/office/2007/relationships/hdphoto" Target="../media/hdphoto1.wdp"/><Relationship Id="rId1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microsoft.com/office/2007/relationships/media" Target="../media/media2.mov"/><Relationship Id="rId7" Type="http://schemas.openxmlformats.org/officeDocument/2006/relationships/image" Target="../media/image19.jpeg"/><Relationship Id="rId12" Type="http://schemas.openxmlformats.org/officeDocument/2006/relationships/image" Target="../media/image2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notesSlide" Target="../notesSlides/notesSlide34.xml"/><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video" Target="../media/media2.mov"/><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hyperlink" Target="mailto:equalities-physics@leicester.ac.uk"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mailto:ak842@le.ac.uk" TargetMode="External"/><Relationship Id="rId5" Type="http://schemas.openxmlformats.org/officeDocument/2006/relationships/hyperlink" Target="mailto:hnl4@le.ac.uk" TargetMode="External"/><Relationship Id="rId10" Type="http://schemas.openxmlformats.org/officeDocument/2006/relationships/image" Target="../media/image33.png"/><Relationship Id="rId4" Type="http://schemas.openxmlformats.org/officeDocument/2006/relationships/hyperlink" Target="mailto:jf328@le.ac.uk" TargetMode="External"/><Relationship Id="rId9" Type="http://schemas.openxmlformats.org/officeDocument/2006/relationships/image" Target="../media/image3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08E75-553F-A6F6-8902-3D80B4E287CD}"/>
              </a:ext>
            </a:extLst>
          </p:cNvPr>
          <p:cNvSpPr>
            <a:spLocks noGrp="1"/>
          </p:cNvSpPr>
          <p:nvPr>
            <p:ph type="ctrTitle"/>
          </p:nvPr>
        </p:nvSpPr>
        <p:spPr>
          <a:xfrm>
            <a:off x="626165" y="39757"/>
            <a:ext cx="10939669" cy="3061918"/>
          </a:xfrm>
        </p:spPr>
        <p:txBody>
          <a:bodyPr>
            <a:normAutofit/>
          </a:bodyPr>
          <a:lstStyle/>
          <a:p>
            <a:r>
              <a:rPr lang="en-GB" sz="6600" dirty="0">
                <a:solidFill>
                  <a:schemeClr val="tx2"/>
                </a:solidFill>
                <a:latin typeface="OpenDyslexic" pitchFamily="2" charset="77"/>
              </a:rPr>
              <a:t>Accessibility in communicating science</a:t>
            </a:r>
            <a:endParaRPr lang="en-GB" sz="4400" i="1" dirty="0">
              <a:solidFill>
                <a:schemeClr val="tx2"/>
              </a:solidFill>
              <a:latin typeface="OpenDyslexic" pitchFamily="2" charset="77"/>
            </a:endParaRPr>
          </a:p>
        </p:txBody>
      </p:sp>
      <p:pic>
        <p:nvPicPr>
          <p:cNvPr id="3" name="Picture 2" descr="The Equitea logo. A drawn coffee cup with a heart-shaped latte art in it. The word Equitea is written on the cup.">
            <a:extLst>
              <a:ext uri="{FF2B5EF4-FFF2-40B4-BE49-F238E27FC236}">
                <a16:creationId xmlns:a16="http://schemas.microsoft.com/office/drawing/2014/main" id="{7EA20101-AF12-0431-5C0F-1A441AAD9D6A}"/>
              </a:ext>
            </a:extLst>
          </p:cNvPr>
          <p:cNvPicPr>
            <a:picLocks noChangeAspect="1"/>
          </p:cNvPicPr>
          <p:nvPr/>
        </p:nvPicPr>
        <p:blipFill>
          <a:blip r:embed="rId4"/>
          <a:srcRect/>
          <a:stretch/>
        </p:blipFill>
        <p:spPr>
          <a:xfrm>
            <a:off x="3869636" y="2366913"/>
            <a:ext cx="5188545" cy="4748839"/>
          </a:xfrm>
          <a:prstGeom prst="rect">
            <a:avLst/>
          </a:prstGeom>
        </p:spPr>
      </p:pic>
    </p:spTree>
    <p:extLst>
      <p:ext uri="{BB962C8B-B14F-4D97-AF65-F5344CB8AC3E}">
        <p14:creationId xmlns:p14="http://schemas.microsoft.com/office/powerpoint/2010/main" val="209804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829927" y="0"/>
            <a:ext cx="878286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Colourblind</a:t>
            </a:r>
            <a:b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b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Friendly Checks</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02C284B5-BC25-B581-E0BE-2577DE6BFCFD}"/>
              </a:ext>
            </a:extLst>
          </p:cNvPr>
          <p:cNvSpPr txBox="1"/>
          <p:nvPr/>
        </p:nvSpPr>
        <p:spPr>
          <a:xfrm>
            <a:off x="829927" y="1902797"/>
            <a:ext cx="5676890" cy="3862596"/>
          </a:xfrm>
          <a:prstGeom prst="rect">
            <a:avLst/>
          </a:prstGeom>
          <a:noFill/>
        </p:spPr>
        <p:txBody>
          <a:bodyPr wrap="square" rtlCol="0">
            <a:spAutoFit/>
          </a:bodyPr>
          <a:lstStyle/>
          <a:p>
            <a:pPr marL="342900" indent="-342900">
              <a:spcAft>
                <a:spcPts val="100"/>
              </a:spcAft>
              <a:buFont typeface="Arial" panose="020B0604020202020204" pitchFamily="34" charset="0"/>
              <a:buChar char="•"/>
            </a:pPr>
            <a:r>
              <a:rPr lang="en-US" sz="28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COBLIS </a:t>
            </a:r>
            <a:r>
              <a:rPr lang="en-US" sz="28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colourblind</a:t>
            </a: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 simulator</a:t>
            </a: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Upload a figure online</a:t>
            </a: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Simulate it for different deficiencies</a:t>
            </a:r>
          </a:p>
          <a:p>
            <a:pPr marL="342900" indent="-342900">
              <a:spcAft>
                <a:spcPts val="100"/>
              </a:spcAft>
              <a:buFont typeface="Arial" panose="020B0604020202020204" pitchFamily="34" charset="0"/>
              <a:buChar char="•"/>
            </a:pPr>
            <a:endParaRPr lang="en-US" sz="32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800100" lvl="1" indent="-342900">
              <a:spcAft>
                <a:spcPts val="100"/>
              </a:spcAft>
              <a:buFont typeface="Arial" panose="020B0604020202020204" pitchFamily="34" charset="0"/>
              <a:buChar char="•"/>
            </a:pP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0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www.color-blindness.com</a:t>
            </a: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en-US" sz="20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coblis</a:t>
            </a: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-color-blindness-simulator/</a:t>
            </a:r>
          </a:p>
        </p:txBody>
      </p:sp>
      <p:pic>
        <p:nvPicPr>
          <p:cNvPr id="6" name="Picture 5" descr="Screenshot from the COBLIS colourblind simulator.">
            <a:extLst>
              <a:ext uri="{FF2B5EF4-FFF2-40B4-BE49-F238E27FC236}">
                <a16:creationId xmlns:a16="http://schemas.microsoft.com/office/drawing/2014/main" id="{04889409-2E2D-168B-DAD2-1E9D7A5D0241}"/>
              </a:ext>
            </a:extLst>
          </p:cNvPr>
          <p:cNvPicPr>
            <a:picLocks noChangeAspect="1"/>
          </p:cNvPicPr>
          <p:nvPr/>
        </p:nvPicPr>
        <p:blipFill>
          <a:blip r:embed="rId4"/>
          <a:stretch>
            <a:fillRect/>
          </a:stretch>
        </p:blipFill>
        <p:spPr>
          <a:xfrm>
            <a:off x="6724061" y="1563757"/>
            <a:ext cx="5467939" cy="5294243"/>
          </a:xfrm>
          <a:prstGeom prst="rect">
            <a:avLst/>
          </a:prstGeom>
        </p:spPr>
      </p:pic>
    </p:spTree>
    <p:extLst>
      <p:ext uri="{BB962C8B-B14F-4D97-AF65-F5344CB8AC3E}">
        <p14:creationId xmlns:p14="http://schemas.microsoft.com/office/powerpoint/2010/main" val="419849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829927" y="0"/>
            <a:ext cx="878286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Colourblind</a:t>
            </a:r>
            <a:b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b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Friendly Checks</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02C284B5-BC25-B581-E0BE-2577DE6BFCFD}"/>
              </a:ext>
            </a:extLst>
          </p:cNvPr>
          <p:cNvSpPr txBox="1"/>
          <p:nvPr/>
        </p:nvSpPr>
        <p:spPr>
          <a:xfrm>
            <a:off x="829927" y="1902797"/>
            <a:ext cx="5676890" cy="3985706"/>
          </a:xfrm>
          <a:prstGeom prst="rect">
            <a:avLst/>
          </a:prstGeom>
          <a:noFill/>
        </p:spPr>
        <p:txBody>
          <a:bodyPr wrap="square" rtlCol="0">
            <a:spAutoFit/>
          </a:bodyPr>
          <a:lstStyle/>
          <a:p>
            <a:pPr marL="342900" indent="-342900">
              <a:spcAft>
                <a:spcPts val="100"/>
              </a:spcAft>
              <a:buFont typeface="Arial" panose="020B0604020202020204" pitchFamily="34" charset="0"/>
              <a:buChar char="•"/>
            </a:pPr>
            <a:r>
              <a:rPr lang="en-US" sz="28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Color Oracle</a:t>
            </a: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Free to download</a:t>
            </a: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Simulates 4 types of </a:t>
            </a:r>
            <a:r>
              <a:rPr lang="en-US" sz="2800" b="1" dirty="0" err="1">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colourblindness</a:t>
            </a: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 directly on your screen</a:t>
            </a:r>
          </a:p>
          <a:p>
            <a:pPr marL="342900" indent="-342900">
              <a:spcAft>
                <a:spcPts val="100"/>
              </a:spcAft>
              <a:buFont typeface="Arial" panose="020B0604020202020204" pitchFamily="34" charset="0"/>
              <a:buChar char="•"/>
            </a:pPr>
            <a:endParaRPr lang="en-US" sz="32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800100" lvl="1" indent="-342900">
              <a:spcAft>
                <a:spcPts val="100"/>
              </a:spcAft>
              <a:buFont typeface="Arial" panose="020B0604020202020204" pitchFamily="34" charset="0"/>
              <a:buChar char="•"/>
            </a:pP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0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colororacle.org</a:t>
            </a: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en-US" sz="20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index.html</a:t>
            </a:r>
            <a:endPar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Screenshot of Conor Oracle">
            <a:extLst>
              <a:ext uri="{FF2B5EF4-FFF2-40B4-BE49-F238E27FC236}">
                <a16:creationId xmlns:a16="http://schemas.microsoft.com/office/drawing/2014/main" id="{FE7FEB13-370C-1F2D-6C2D-83901C06AC7B}"/>
              </a:ext>
            </a:extLst>
          </p:cNvPr>
          <p:cNvPicPr>
            <a:picLocks noChangeAspect="1"/>
          </p:cNvPicPr>
          <p:nvPr/>
        </p:nvPicPr>
        <p:blipFill>
          <a:blip r:embed="rId4"/>
          <a:stretch>
            <a:fillRect/>
          </a:stretch>
        </p:blipFill>
        <p:spPr>
          <a:xfrm>
            <a:off x="6729895" y="1754326"/>
            <a:ext cx="5294787" cy="4632939"/>
          </a:xfrm>
          <a:prstGeom prst="rect">
            <a:avLst/>
          </a:prstGeom>
        </p:spPr>
      </p:pic>
    </p:spTree>
    <p:extLst>
      <p:ext uri="{BB962C8B-B14F-4D97-AF65-F5344CB8AC3E}">
        <p14:creationId xmlns:p14="http://schemas.microsoft.com/office/powerpoint/2010/main" val="163101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081717" y="658037"/>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Choosing Colours</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4556D2CE-125D-9CC8-55A9-0B7818F40B24}"/>
              </a:ext>
            </a:extLst>
          </p:cNvPr>
          <p:cNvSpPr txBox="1"/>
          <p:nvPr/>
        </p:nvSpPr>
        <p:spPr>
          <a:xfrm>
            <a:off x="1094996" y="1581367"/>
            <a:ext cx="5146804" cy="3970318"/>
          </a:xfrm>
          <a:prstGeom prst="rect">
            <a:avLst/>
          </a:prstGeom>
          <a:noFill/>
        </p:spPr>
        <p:txBody>
          <a:bodyPr wrap="square" rtlCol="0">
            <a:spAutoFit/>
          </a:bodyPr>
          <a:lstStyle/>
          <a:p>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There are good </a:t>
            </a: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colourblind</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friendly palettes online</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36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36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davidmathlogic.com</a:t>
            </a:r>
            <a:r>
              <a:rPr lang="en-US" sz="36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/colorblind/</a:t>
            </a:r>
          </a:p>
        </p:txBody>
      </p:sp>
      <p:pic>
        <p:nvPicPr>
          <p:cNvPr id="2" name="Picture 1" descr="Screenshot of some colourblind-friendly colour schemes.">
            <a:extLst>
              <a:ext uri="{FF2B5EF4-FFF2-40B4-BE49-F238E27FC236}">
                <a16:creationId xmlns:a16="http://schemas.microsoft.com/office/drawing/2014/main" id="{D1650BC5-B3B8-F5C3-D785-0F26126F9739}"/>
              </a:ext>
            </a:extLst>
          </p:cNvPr>
          <p:cNvPicPr>
            <a:picLocks noChangeAspect="1"/>
          </p:cNvPicPr>
          <p:nvPr/>
        </p:nvPicPr>
        <p:blipFill>
          <a:blip r:embed="rId4"/>
          <a:stretch>
            <a:fillRect/>
          </a:stretch>
        </p:blipFill>
        <p:spPr>
          <a:xfrm>
            <a:off x="6241800" y="1721598"/>
            <a:ext cx="5950200" cy="4323602"/>
          </a:xfrm>
          <a:prstGeom prst="rect">
            <a:avLst/>
          </a:prstGeom>
        </p:spPr>
      </p:pic>
    </p:spTree>
    <p:extLst>
      <p:ext uri="{BB962C8B-B14F-4D97-AF65-F5344CB8AC3E}">
        <p14:creationId xmlns:p14="http://schemas.microsoft.com/office/powerpoint/2010/main" val="2996392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094996" y="0"/>
            <a:ext cx="878286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Python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Colour Schemes</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A5B5078B-A7C6-8B81-E8E4-35A900FFD99E}"/>
              </a:ext>
            </a:extLst>
          </p:cNvPr>
          <p:cNvSpPr txBox="1"/>
          <p:nvPr/>
        </p:nvSpPr>
        <p:spPr>
          <a:xfrm>
            <a:off x="-1195990" y="1773327"/>
            <a:ext cx="8782860" cy="769441"/>
          </a:xfrm>
          <a:prstGeom prst="rect">
            <a:avLst/>
          </a:prstGeom>
          <a:noFill/>
        </p:spPr>
        <p:txBody>
          <a:bodyPr wrap="square" rtlCol="0">
            <a:spAutoFit/>
          </a:bodyPr>
          <a:lstStyle/>
          <a:p>
            <a:pPr algn="ctr"/>
            <a:r>
              <a:rPr lang="en-GB" sz="4400" b="1" dirty="0">
                <a:solidFill>
                  <a:schemeClr val="accent4"/>
                </a:solidFill>
                <a:latin typeface="OpenDyslexic" pitchFamily="2" charset="77"/>
                <a:ea typeface="Roboto Black" panose="02000000000000000000" pitchFamily="2" charset="0"/>
              </a:rPr>
              <a:t>Hex Codes</a:t>
            </a:r>
            <a:endParaRPr lang="en-GB" sz="5400" b="1" dirty="0">
              <a:solidFill>
                <a:schemeClr val="accent4"/>
              </a:solidFill>
              <a:latin typeface="OpenDyslexic" pitchFamily="2" charset="77"/>
              <a:ea typeface="Roboto Black" panose="02000000000000000000" pitchFamily="2" charset="0"/>
            </a:endParaRPr>
          </a:p>
        </p:txBody>
      </p:sp>
      <p:sp>
        <p:nvSpPr>
          <p:cNvPr id="7" name="TextBox 6">
            <a:extLst>
              <a:ext uri="{FF2B5EF4-FFF2-40B4-BE49-F238E27FC236}">
                <a16:creationId xmlns:a16="http://schemas.microsoft.com/office/drawing/2014/main" id="{0CD70556-9F03-1444-7FEB-5AA2ACD6A164}"/>
              </a:ext>
            </a:extLst>
          </p:cNvPr>
          <p:cNvSpPr txBox="1"/>
          <p:nvPr/>
        </p:nvSpPr>
        <p:spPr>
          <a:xfrm>
            <a:off x="571509" y="2570551"/>
            <a:ext cx="6028073" cy="3170099"/>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Find the hex code for your </a:t>
            </a:r>
            <a:r>
              <a:rPr lang="en-US" sz="24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colours</a:t>
            </a:r>
            <a:endPar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800" dirty="0" err="1">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plt.plot</a:t>
            </a:r>
            <a:r>
              <a:rPr lang="en-US" sz="2800" dirty="0">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(x, y, 				    color=‘#b3b3b3’)</a:t>
            </a:r>
          </a:p>
          <a:p>
            <a:pPr marL="342900" indent="-342900">
              <a:buFont typeface="Arial" panose="020B0604020202020204" pitchFamily="34" charset="0"/>
              <a:buChar char="•"/>
            </a:pPr>
            <a:endPar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36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36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8" name="Straight Connector 7" descr="Divider to split the slide into two columns.">
            <a:extLst>
              <a:ext uri="{FF2B5EF4-FFF2-40B4-BE49-F238E27FC236}">
                <a16:creationId xmlns:a16="http://schemas.microsoft.com/office/drawing/2014/main" id="{AEDA69CD-9548-89CC-ED91-6B22F364BEAC}"/>
              </a:ext>
            </a:extLst>
          </p:cNvPr>
          <p:cNvCxnSpPr>
            <a:cxnSpLocks/>
          </p:cNvCxnSpPr>
          <p:nvPr/>
        </p:nvCxnSpPr>
        <p:spPr>
          <a:xfrm>
            <a:off x="6155634" y="1754326"/>
            <a:ext cx="0" cy="510367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0318194-FCAE-3E31-1AF7-D3F81BFFB818}"/>
              </a:ext>
            </a:extLst>
          </p:cNvPr>
          <p:cNvSpPr txBox="1"/>
          <p:nvPr/>
        </p:nvSpPr>
        <p:spPr>
          <a:xfrm>
            <a:off x="4474275" y="1773327"/>
            <a:ext cx="8782860" cy="769441"/>
          </a:xfrm>
          <a:prstGeom prst="rect">
            <a:avLst/>
          </a:prstGeom>
          <a:noFill/>
        </p:spPr>
        <p:txBody>
          <a:bodyPr wrap="square" rtlCol="0">
            <a:spAutoFit/>
          </a:bodyPr>
          <a:lstStyle/>
          <a:p>
            <a:pPr algn="ctr"/>
            <a:r>
              <a:rPr lang="en-GB" sz="4400" b="1" dirty="0">
                <a:solidFill>
                  <a:schemeClr val="accent4"/>
                </a:solidFill>
                <a:latin typeface="OpenDyslexic" pitchFamily="2" charset="77"/>
                <a:ea typeface="Roboto Black" panose="02000000000000000000" pitchFamily="2" charset="0"/>
              </a:rPr>
              <a:t>Cycler</a:t>
            </a:r>
            <a:endParaRPr lang="en-GB" sz="3200" b="1" dirty="0">
              <a:solidFill>
                <a:srgbClr val="A30262"/>
              </a:solidFill>
              <a:latin typeface="OpenDyslexic" pitchFamily="2" charset="77"/>
              <a:ea typeface="Roboto Black" panose="02000000000000000000" pitchFamily="2" charset="0"/>
            </a:endParaRPr>
          </a:p>
        </p:txBody>
      </p:sp>
      <p:sp>
        <p:nvSpPr>
          <p:cNvPr id="9" name="TextBox 8">
            <a:extLst>
              <a:ext uri="{FF2B5EF4-FFF2-40B4-BE49-F238E27FC236}">
                <a16:creationId xmlns:a16="http://schemas.microsoft.com/office/drawing/2014/main" id="{517AEC6D-55D5-191C-B8E5-DFA3A982BEE8}"/>
              </a:ext>
            </a:extLst>
          </p:cNvPr>
          <p:cNvSpPr txBox="1"/>
          <p:nvPr/>
        </p:nvSpPr>
        <p:spPr>
          <a:xfrm>
            <a:off x="6329579" y="2570551"/>
            <a:ext cx="5862421" cy="4893647"/>
          </a:xfrm>
          <a:prstGeom prst="rect">
            <a:avLst/>
          </a:prstGeom>
          <a:solidFill>
            <a:schemeClr val="bg2"/>
          </a:solidFill>
        </p:spPr>
        <p:txBody>
          <a:bodyPr wrap="square" rtlCol="0">
            <a:spAutoFit/>
          </a:bodyPr>
          <a:lstStyle/>
          <a:p>
            <a:pPr marL="342900" indent="-342900">
              <a:buFont typeface="Arial" panose="020B0604020202020204" pitchFamily="34" charset="0"/>
              <a:buChar char="•"/>
            </a:pPr>
            <a:r>
              <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Define your own </a:t>
            </a:r>
            <a:r>
              <a:rPr lang="en-US" sz="24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 cycler</a:t>
            </a:r>
          </a:p>
          <a:p>
            <a:pPr marL="342900" indent="-342900">
              <a:buFont typeface="Arial" panose="020B0604020202020204" pitchFamily="34" charset="0"/>
              <a:buChar char="•"/>
            </a:pPr>
            <a:endPar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Then call </a:t>
            </a:r>
            <a:r>
              <a:rPr lang="en-US" sz="24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colours</a:t>
            </a:r>
            <a:r>
              <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 with ‘C0’, ‘C1’</a:t>
            </a:r>
          </a:p>
          <a:p>
            <a:pPr marL="342900" indent="-342900">
              <a:buFont typeface="Arial" panose="020B0604020202020204" pitchFamily="34" charset="0"/>
              <a:buChar char="•"/>
            </a:pPr>
            <a:endPar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err="1">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plt.rcParams</a:t>
            </a:r>
            <a:r>
              <a:rPr lang="en-US" sz="2400" dirty="0">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a:t>
            </a:r>
          </a:p>
          <a:p>
            <a:r>
              <a:rPr lang="en-US" sz="2400" dirty="0">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	'</a:t>
            </a:r>
            <a:r>
              <a:rPr lang="en-US" sz="2400" dirty="0" err="1">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axes.prop_cycle</a:t>
            </a:r>
            <a:r>
              <a:rPr lang="en-US" sz="2400" dirty="0">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 = 		 cycler(color = [‘#f89441', ‘#a82296’])</a:t>
            </a:r>
          </a:p>
          <a:p>
            <a:endParaRPr lang="en-US" sz="2400" dirty="0">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endParaRPr>
          </a:p>
          <a:p>
            <a:r>
              <a:rPr lang="en-US" sz="2400" dirty="0" err="1">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plt.plot</a:t>
            </a:r>
            <a:r>
              <a:rPr lang="en-US" sz="2400" dirty="0">
                <a:solidFill>
                  <a:schemeClr val="tx1">
                    <a:lumMod val="85000"/>
                    <a:lumOff val="15000"/>
                  </a:schemeClr>
                </a:solidFill>
                <a:latin typeface="Courier New" panose="02070309020205020404" pitchFamily="49" charset="0"/>
                <a:ea typeface="Helvetica Neue" panose="02000503000000020004" pitchFamily="2" charset="0"/>
                <a:cs typeface="Courier New" panose="02070309020205020404" pitchFamily="49" charset="0"/>
              </a:rPr>
              <a:t>(x, y, color=‘C1’)</a:t>
            </a:r>
            <a:endParaRPr lang="en-US" sz="20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36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36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08416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704570" y="116602"/>
            <a:ext cx="878286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Fonts</a:t>
            </a:r>
            <a:endPar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067D0F21-D672-B3F0-FB3D-410FB5623431}"/>
              </a:ext>
            </a:extLst>
          </p:cNvPr>
          <p:cNvSpPr txBox="1"/>
          <p:nvPr/>
        </p:nvSpPr>
        <p:spPr>
          <a:xfrm>
            <a:off x="1704570" y="1864020"/>
            <a:ext cx="9315246" cy="3970318"/>
          </a:xfrm>
          <a:prstGeom prst="rect">
            <a:avLst/>
          </a:prstGeom>
          <a:noFill/>
        </p:spPr>
        <p:txBody>
          <a:bodyPr wrap="square" rtlCol="0">
            <a:spAutoFit/>
          </a:bodyPr>
          <a:lstStyle/>
          <a:p>
            <a:pPr marL="342900"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Font choice is important</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Sans serif fonts are more accessible</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Different fonts will be better for different people</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1774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704570" y="116602"/>
            <a:ext cx="878286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Fonts</a:t>
            </a:r>
            <a:endPar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4" name="TextBox 3">
            <a:extLst>
              <a:ext uri="{FF2B5EF4-FFF2-40B4-BE49-F238E27FC236}">
                <a16:creationId xmlns:a16="http://schemas.microsoft.com/office/drawing/2014/main" id="{D9F71539-FC5D-54A7-2E16-0BB581153B98}"/>
              </a:ext>
            </a:extLst>
          </p:cNvPr>
          <p:cNvSpPr txBox="1"/>
          <p:nvPr/>
        </p:nvSpPr>
        <p:spPr>
          <a:xfrm>
            <a:off x="-1195990" y="1256499"/>
            <a:ext cx="8782860" cy="4647426"/>
          </a:xfrm>
          <a:prstGeom prst="rect">
            <a:avLst/>
          </a:prstGeom>
          <a:noFill/>
        </p:spPr>
        <p:txBody>
          <a:bodyPr wrap="square" rtlCol="0">
            <a:spAutoFit/>
          </a:bodyPr>
          <a:lstStyle/>
          <a:p>
            <a:pPr algn="ctr"/>
            <a:r>
              <a:rPr lang="en-GB" sz="5400" b="1" dirty="0">
                <a:solidFill>
                  <a:schemeClr val="accent4"/>
                </a:solidFill>
                <a:latin typeface="OpenDyslexic" pitchFamily="2" charset="77"/>
                <a:ea typeface="Roboto Black" panose="02000000000000000000" pitchFamily="2" charset="0"/>
              </a:rPr>
              <a:t>Serif</a:t>
            </a:r>
          </a:p>
          <a:p>
            <a:pPr algn="ctr"/>
            <a:r>
              <a:rPr lang="en-GB" sz="13800" b="1" dirty="0">
                <a:solidFill>
                  <a:srgbClr val="A30262"/>
                </a:solidFill>
                <a:latin typeface="Times New Roman" panose="02020603050405020304" pitchFamily="18" charset="0"/>
                <a:ea typeface="Roboto Black" panose="02000000000000000000" pitchFamily="2" charset="0"/>
                <a:cs typeface="Times New Roman" panose="02020603050405020304" pitchFamily="18" charset="0"/>
              </a:rPr>
              <a:t>Aa</a:t>
            </a:r>
          </a:p>
          <a:p>
            <a:pPr algn="ctr"/>
            <a:endParaRPr lang="en-GB" sz="5400" b="1" dirty="0">
              <a:solidFill>
                <a:srgbClr val="A30262"/>
              </a:solidFill>
              <a:latin typeface="OpenDyslexic" pitchFamily="2" charset="77"/>
              <a:ea typeface="Roboto Black" panose="02000000000000000000" pitchFamily="2" charset="0"/>
            </a:endParaRPr>
          </a:p>
          <a:p>
            <a:pPr algn="ctr"/>
            <a:endParaRPr lang="en-GB" sz="4000" b="1" dirty="0">
              <a:solidFill>
                <a:srgbClr val="A30262"/>
              </a:solidFill>
              <a:latin typeface="OpenDyslexic" pitchFamily="2" charset="77"/>
              <a:ea typeface="Roboto Black" panose="02000000000000000000" pitchFamily="2" charset="0"/>
            </a:endParaRPr>
          </a:p>
        </p:txBody>
      </p:sp>
      <p:sp>
        <p:nvSpPr>
          <p:cNvPr id="5" name="TextBox 4">
            <a:extLst>
              <a:ext uri="{FF2B5EF4-FFF2-40B4-BE49-F238E27FC236}">
                <a16:creationId xmlns:a16="http://schemas.microsoft.com/office/drawing/2014/main" id="{DF3EC3DE-5A34-D62E-7B25-D59E01D2710D}"/>
              </a:ext>
            </a:extLst>
          </p:cNvPr>
          <p:cNvSpPr txBox="1"/>
          <p:nvPr/>
        </p:nvSpPr>
        <p:spPr>
          <a:xfrm>
            <a:off x="4474275" y="1256499"/>
            <a:ext cx="8782860" cy="4647426"/>
          </a:xfrm>
          <a:prstGeom prst="rect">
            <a:avLst/>
          </a:prstGeom>
          <a:noFill/>
        </p:spPr>
        <p:txBody>
          <a:bodyPr wrap="square" rtlCol="0">
            <a:spAutoFit/>
          </a:bodyPr>
          <a:lstStyle/>
          <a:p>
            <a:pPr algn="ctr"/>
            <a:r>
              <a:rPr lang="en-GB" sz="5400" b="1" dirty="0">
                <a:solidFill>
                  <a:schemeClr val="accent4"/>
                </a:solidFill>
                <a:latin typeface="OpenDyslexic" pitchFamily="2" charset="77"/>
                <a:ea typeface="Roboto Black" panose="02000000000000000000" pitchFamily="2" charset="0"/>
              </a:rPr>
              <a:t>Sans Serif</a:t>
            </a:r>
          </a:p>
          <a:p>
            <a:pPr algn="ctr"/>
            <a:r>
              <a:rPr lang="en-GB" sz="13800" b="1" dirty="0">
                <a:solidFill>
                  <a:srgbClr val="A30262"/>
                </a:solidFill>
                <a:latin typeface="Helvetica" pitchFamily="2" charset="0"/>
                <a:ea typeface="Roboto Black" panose="02000000000000000000" pitchFamily="2" charset="0"/>
                <a:cs typeface="Times New Roman" panose="02020603050405020304" pitchFamily="18" charset="0"/>
              </a:rPr>
              <a:t>Aa</a:t>
            </a:r>
          </a:p>
          <a:p>
            <a:pPr algn="ctr"/>
            <a:endParaRPr lang="en-GB" sz="5400" b="1" dirty="0">
              <a:solidFill>
                <a:srgbClr val="A30262"/>
              </a:solidFill>
              <a:latin typeface="OpenDyslexic" pitchFamily="2" charset="77"/>
              <a:ea typeface="Roboto Black" panose="02000000000000000000" pitchFamily="2" charset="0"/>
            </a:endParaRPr>
          </a:p>
          <a:p>
            <a:pPr algn="ctr"/>
            <a:endParaRPr lang="en-GB" sz="4000" b="1" dirty="0">
              <a:solidFill>
                <a:srgbClr val="A30262"/>
              </a:solidFill>
              <a:latin typeface="OpenDyslexic" pitchFamily="2" charset="77"/>
              <a:ea typeface="Roboto Black" panose="02000000000000000000" pitchFamily="2" charset="0"/>
            </a:endParaRPr>
          </a:p>
        </p:txBody>
      </p:sp>
      <p:sp>
        <p:nvSpPr>
          <p:cNvPr id="7" name="TextBox 6">
            <a:extLst>
              <a:ext uri="{FF2B5EF4-FFF2-40B4-BE49-F238E27FC236}">
                <a16:creationId xmlns:a16="http://schemas.microsoft.com/office/drawing/2014/main" id="{8735FB05-CA9B-B7E7-7CD0-A56B25687D14}"/>
              </a:ext>
            </a:extLst>
          </p:cNvPr>
          <p:cNvSpPr txBox="1"/>
          <p:nvPr/>
        </p:nvSpPr>
        <p:spPr>
          <a:xfrm>
            <a:off x="1704570" y="4299101"/>
            <a:ext cx="931524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Sans serif fonts are easier to read for people with dyslexia or head injuries</a:t>
            </a:r>
          </a:p>
          <a:p>
            <a:pPr marL="342900" indent="-342900">
              <a:buFont typeface="Arial" panose="020B0604020202020204" pitchFamily="34" charset="0"/>
              <a:buChar char="•"/>
            </a:pPr>
            <a:endPar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4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Serif fonts </a:t>
            </a:r>
            <a:r>
              <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can</a:t>
            </a:r>
            <a:r>
              <a:rPr lang="en-US" sz="24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 be used for large headings on posters</a:t>
            </a:r>
          </a:p>
          <a:p>
            <a:pPr marL="342900" indent="-342900">
              <a:buFont typeface="Arial" panose="020B0604020202020204" pitchFamily="34" charset="0"/>
              <a:buChar char="•"/>
            </a:pPr>
            <a:endParaRPr lang="en-US" sz="36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36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9" name="Straight Connector 8" descr="Divider to split the slide into two columns">
            <a:extLst>
              <a:ext uri="{FF2B5EF4-FFF2-40B4-BE49-F238E27FC236}">
                <a16:creationId xmlns:a16="http://schemas.microsoft.com/office/drawing/2014/main" id="{88AB9894-7EB2-7B0B-431C-25F3653FE351}"/>
              </a:ext>
            </a:extLst>
          </p:cNvPr>
          <p:cNvCxnSpPr/>
          <p:nvPr/>
        </p:nvCxnSpPr>
        <p:spPr>
          <a:xfrm>
            <a:off x="5857461" y="1256499"/>
            <a:ext cx="0" cy="301070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918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704570" y="116602"/>
            <a:ext cx="878286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Fonts</a:t>
            </a:r>
            <a:endPar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4" name="TextBox 3">
            <a:extLst>
              <a:ext uri="{FF2B5EF4-FFF2-40B4-BE49-F238E27FC236}">
                <a16:creationId xmlns:a16="http://schemas.microsoft.com/office/drawing/2014/main" id="{D9F71539-FC5D-54A7-2E16-0BB581153B98}"/>
              </a:ext>
            </a:extLst>
          </p:cNvPr>
          <p:cNvSpPr txBox="1"/>
          <p:nvPr/>
        </p:nvSpPr>
        <p:spPr>
          <a:xfrm>
            <a:off x="-48030" y="1224598"/>
            <a:ext cx="12606112" cy="2277547"/>
          </a:xfrm>
          <a:prstGeom prst="rect">
            <a:avLst/>
          </a:prstGeom>
          <a:noFill/>
        </p:spPr>
        <p:txBody>
          <a:bodyPr wrap="square" rtlCol="0">
            <a:spAutoFit/>
          </a:bodyPr>
          <a:lstStyle/>
          <a:p>
            <a:pPr algn="ctr"/>
            <a:r>
              <a:rPr lang="en-GB" sz="4800" dirty="0">
                <a:solidFill>
                  <a:schemeClr val="accent4"/>
                </a:solidFill>
                <a:latin typeface="OpenDyslexic" pitchFamily="2" charset="77"/>
                <a:ea typeface="Roboto Black" panose="02000000000000000000" pitchFamily="2" charset="0"/>
              </a:rPr>
              <a:t>Some good fonts include:</a:t>
            </a:r>
          </a:p>
          <a:p>
            <a:pPr algn="ctr"/>
            <a:endParaRPr lang="en-GB" sz="5400" b="1" dirty="0">
              <a:solidFill>
                <a:srgbClr val="A30262"/>
              </a:solidFill>
              <a:latin typeface="OpenDyslexic" pitchFamily="2" charset="77"/>
              <a:ea typeface="Roboto Black" panose="02000000000000000000" pitchFamily="2" charset="0"/>
            </a:endParaRPr>
          </a:p>
          <a:p>
            <a:pPr algn="ctr"/>
            <a:endParaRPr lang="en-GB" sz="4000" b="1" dirty="0">
              <a:solidFill>
                <a:srgbClr val="A30262"/>
              </a:solidFill>
              <a:latin typeface="OpenDyslexic" pitchFamily="2" charset="77"/>
              <a:ea typeface="Roboto Black" panose="02000000000000000000" pitchFamily="2" charset="0"/>
            </a:endParaRPr>
          </a:p>
        </p:txBody>
      </p:sp>
      <p:sp>
        <p:nvSpPr>
          <p:cNvPr id="7" name="TextBox 6">
            <a:extLst>
              <a:ext uri="{FF2B5EF4-FFF2-40B4-BE49-F238E27FC236}">
                <a16:creationId xmlns:a16="http://schemas.microsoft.com/office/drawing/2014/main" id="{8735FB05-CA9B-B7E7-7CD0-A56B25687D14}"/>
              </a:ext>
            </a:extLst>
          </p:cNvPr>
          <p:cNvSpPr txBox="1"/>
          <p:nvPr/>
        </p:nvSpPr>
        <p:spPr>
          <a:xfrm>
            <a:off x="1972936" y="2133600"/>
            <a:ext cx="9092629" cy="7709803"/>
          </a:xfrm>
          <a:prstGeom prst="rect">
            <a:avLst/>
          </a:prstGeom>
          <a:noFill/>
        </p:spPr>
        <p:txBody>
          <a:bodyPr wrap="square" numCol="2" rtlCol="0">
            <a:spAutoFit/>
          </a:bodyPr>
          <a:lstStyle/>
          <a:p>
            <a:pPr>
              <a:spcAft>
                <a:spcPts val="600"/>
              </a:spcAft>
            </a:pPr>
            <a:r>
              <a:rPr lang="en-US" sz="3600" dirty="0">
                <a:solidFill>
                  <a:schemeClr val="accent4"/>
                </a:solidFill>
                <a:latin typeface="Arial" panose="020B0604020202020204" pitchFamily="34" charset="0"/>
                <a:ea typeface="Helvetica Neue" panose="02000503000000020004" pitchFamily="2" charset="0"/>
                <a:cs typeface="Arial" panose="020B0604020202020204" pitchFamily="34" charset="0"/>
              </a:rPr>
              <a:t>Arial</a:t>
            </a:r>
          </a:p>
          <a:p>
            <a:pPr>
              <a:spcAft>
                <a:spcPts val="600"/>
              </a:spcAft>
            </a:pPr>
            <a:r>
              <a:rPr lang="en-US" sz="36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Helvetica</a:t>
            </a:r>
          </a:p>
          <a:p>
            <a:pPr>
              <a:spcAft>
                <a:spcPts val="600"/>
              </a:spcAft>
            </a:pPr>
            <a:r>
              <a:rPr lang="en-US" sz="3600" dirty="0">
                <a:solidFill>
                  <a:schemeClr val="accent4"/>
                </a:solidFill>
                <a:latin typeface="Courier New" panose="02070309020205020404" pitchFamily="49" charset="0"/>
                <a:ea typeface="Helvetica Neue" panose="02000503000000020004" pitchFamily="2" charset="0"/>
                <a:cs typeface="Courier New" panose="02070309020205020404" pitchFamily="49" charset="0"/>
              </a:rPr>
              <a:t>Courier</a:t>
            </a:r>
          </a:p>
          <a:p>
            <a:pPr>
              <a:spcAft>
                <a:spcPts val="600"/>
              </a:spcAft>
            </a:pPr>
            <a:r>
              <a:rPr lang="en-US" sz="3600" dirty="0">
                <a:solidFill>
                  <a:schemeClr val="accent2"/>
                </a:solidFill>
                <a:latin typeface="Verdana" panose="020B0604030504040204" pitchFamily="34" charset="0"/>
                <a:ea typeface="Verdana" panose="020B0604030504040204" pitchFamily="34" charset="0"/>
                <a:cs typeface="Verdana" panose="020B0604030504040204" pitchFamily="34" charset="0"/>
              </a:rPr>
              <a:t>Verdana</a:t>
            </a:r>
          </a:p>
          <a:p>
            <a:pPr>
              <a:spcAft>
                <a:spcPts val="600"/>
              </a:spcAft>
            </a:pPr>
            <a:r>
              <a:rPr lang="en-US" sz="3600" dirty="0">
                <a:solidFill>
                  <a:schemeClr val="accent4"/>
                </a:solidFill>
                <a:latin typeface="Tahoma" panose="020B0604030504040204" pitchFamily="34" charset="0"/>
                <a:ea typeface="Tahoma" panose="020B0604030504040204" pitchFamily="34" charset="0"/>
                <a:cs typeface="Tahoma" panose="020B0604030504040204" pitchFamily="34" charset="0"/>
              </a:rPr>
              <a:t>Tahoma</a:t>
            </a:r>
          </a:p>
          <a:p>
            <a:pPr>
              <a:spcAft>
                <a:spcPts val="600"/>
              </a:spcAft>
            </a:pPr>
            <a:r>
              <a:rPr lang="en-US" sz="3600" dirty="0">
                <a:solidFill>
                  <a:schemeClr val="accent2"/>
                </a:solidFill>
                <a:latin typeface="Century Gothic" panose="020B0502020202020204" pitchFamily="34" charset="0"/>
                <a:ea typeface="Helvetica Neue" panose="02000503000000020004" pitchFamily="2" charset="0"/>
                <a:cs typeface="Helvetica Neue" panose="02000503000000020004" pitchFamily="2" charset="0"/>
              </a:rPr>
              <a:t>Century Gothic</a:t>
            </a:r>
          </a:p>
          <a:p>
            <a:pPr>
              <a:spcAft>
                <a:spcPts val="600"/>
              </a:spcAft>
            </a:pPr>
            <a:endParaRPr lang="en-US" sz="3600" dirty="0">
              <a:solidFill>
                <a:schemeClr val="accent4"/>
              </a:solidFill>
              <a:latin typeface="Century Gothic" panose="020B0502020202020204" pitchFamily="34" charset="0"/>
              <a:ea typeface="Helvetica Neue" panose="02000503000000020004" pitchFamily="2" charset="0"/>
              <a:cs typeface="Helvetica Neue" panose="02000503000000020004" pitchFamily="2" charset="0"/>
            </a:endParaRPr>
          </a:p>
          <a:p>
            <a:pPr>
              <a:spcAft>
                <a:spcPts val="600"/>
              </a:spcAft>
            </a:pPr>
            <a:endParaRPr lang="en-US" sz="3600" dirty="0">
              <a:solidFill>
                <a:schemeClr val="accent4"/>
              </a:solidFill>
              <a:latin typeface="Century Gothic" panose="020B0502020202020204" pitchFamily="34" charset="0"/>
              <a:ea typeface="Helvetica Neue" panose="02000503000000020004" pitchFamily="2" charset="0"/>
              <a:cs typeface="Helvetica Neue" panose="02000503000000020004" pitchFamily="2" charset="0"/>
            </a:endParaRPr>
          </a:p>
          <a:p>
            <a:pPr>
              <a:spcAft>
                <a:spcPts val="600"/>
              </a:spcAft>
            </a:pPr>
            <a:endParaRPr lang="en-US" sz="3600" dirty="0">
              <a:solidFill>
                <a:schemeClr val="accent4"/>
              </a:solidFill>
              <a:latin typeface="Century Gothic" panose="020B0502020202020204" pitchFamily="34" charset="0"/>
              <a:ea typeface="Helvetica Neue" panose="02000503000000020004" pitchFamily="2" charset="0"/>
              <a:cs typeface="Helvetica Neue" panose="02000503000000020004" pitchFamily="2" charset="0"/>
            </a:endParaRPr>
          </a:p>
          <a:p>
            <a:pPr>
              <a:spcAft>
                <a:spcPts val="600"/>
              </a:spcAft>
            </a:pPr>
            <a:endParaRPr lang="en-US" sz="3600" dirty="0">
              <a:solidFill>
                <a:schemeClr val="accent4"/>
              </a:solidFill>
              <a:latin typeface="Century Gothic" panose="020B0502020202020204" pitchFamily="34" charset="0"/>
              <a:ea typeface="Helvetica Neue" panose="02000503000000020004" pitchFamily="2" charset="0"/>
              <a:cs typeface="Helvetica Neue" panose="02000503000000020004" pitchFamily="2" charset="0"/>
            </a:endParaRPr>
          </a:p>
          <a:p>
            <a:pPr>
              <a:spcAft>
                <a:spcPts val="600"/>
              </a:spcAft>
            </a:pPr>
            <a:endParaRPr lang="en-US" sz="3600" dirty="0">
              <a:solidFill>
                <a:schemeClr val="accent4"/>
              </a:solidFill>
              <a:latin typeface="Century Gothic" panose="020B0502020202020204" pitchFamily="34" charset="0"/>
              <a:ea typeface="Helvetica Neue" panose="02000503000000020004" pitchFamily="2" charset="0"/>
              <a:cs typeface="Helvetica Neue" panose="02000503000000020004" pitchFamily="2" charset="0"/>
            </a:endParaRPr>
          </a:p>
          <a:p>
            <a:pPr>
              <a:spcAft>
                <a:spcPts val="600"/>
              </a:spcAft>
            </a:pPr>
            <a:endParaRPr lang="en-US" sz="3600" dirty="0">
              <a:solidFill>
                <a:schemeClr val="accent2"/>
              </a:solidFill>
              <a:latin typeface="Comic Sans MS" panose="030F0902030302020204" pitchFamily="66" charset="0"/>
              <a:ea typeface="Helvetica Neue" panose="02000503000000020004" pitchFamily="2" charset="0"/>
              <a:cs typeface="Helvetica Neue" panose="02000503000000020004" pitchFamily="2" charset="0"/>
            </a:endParaRPr>
          </a:p>
          <a:p>
            <a:pPr>
              <a:spcAft>
                <a:spcPts val="600"/>
              </a:spcAft>
            </a:pPr>
            <a:r>
              <a:rPr lang="en-US" sz="3600" dirty="0">
                <a:solidFill>
                  <a:schemeClr val="accent4"/>
                </a:solidFill>
                <a:latin typeface="Comic Sans MS" panose="030F0902030302020204" pitchFamily="66" charset="0"/>
                <a:ea typeface="Helvetica Neue" panose="02000503000000020004" pitchFamily="2" charset="0"/>
                <a:cs typeface="Helvetica Neue" panose="02000503000000020004" pitchFamily="2" charset="0"/>
              </a:rPr>
              <a:t>Comic Sans</a:t>
            </a:r>
          </a:p>
          <a:p>
            <a:pPr>
              <a:spcAft>
                <a:spcPts val="600"/>
              </a:spcAft>
            </a:pPr>
            <a:r>
              <a:rPr lang="en-US" sz="3600" dirty="0">
                <a:solidFill>
                  <a:schemeClr val="accent2"/>
                </a:solidFill>
                <a:latin typeface="Trebuchet MS" panose="020B0703020202090204" pitchFamily="34" charset="0"/>
                <a:ea typeface="Helvetica Neue" panose="02000503000000020004" pitchFamily="2" charset="0"/>
                <a:cs typeface="Helvetica Neue" panose="02000503000000020004" pitchFamily="2" charset="0"/>
              </a:rPr>
              <a:t>Trebuchet</a:t>
            </a:r>
          </a:p>
          <a:p>
            <a:pPr>
              <a:spcAft>
                <a:spcPts val="600"/>
              </a:spcAft>
            </a:pPr>
            <a:r>
              <a:rPr lang="en-US" sz="3600" dirty="0">
                <a:solidFill>
                  <a:schemeClr val="accent4"/>
                </a:solidFill>
                <a:latin typeface="Calibri" panose="020F0502020204030204" pitchFamily="34" charset="0"/>
                <a:ea typeface="Helvetica Neue" panose="02000503000000020004" pitchFamily="2" charset="0"/>
                <a:cs typeface="Calibri" panose="020F0502020204030204" pitchFamily="34" charset="0"/>
              </a:rPr>
              <a:t>Calibri</a:t>
            </a:r>
          </a:p>
          <a:p>
            <a:pPr>
              <a:spcAft>
                <a:spcPts val="600"/>
              </a:spcAft>
            </a:pPr>
            <a:r>
              <a:rPr lang="en-US" sz="3600" dirty="0">
                <a:solidFill>
                  <a:schemeClr val="accent2"/>
                </a:solidFill>
                <a:latin typeface=""/>
                <a:ea typeface="Helvetica Neue" panose="02000503000000020004" pitchFamily="2" charset="0"/>
                <a:cs typeface="Helvetica Neue" panose="02000503000000020004" pitchFamily="2" charset="0"/>
              </a:rPr>
              <a:t>Open Sans</a:t>
            </a:r>
          </a:p>
          <a:p>
            <a:pPr>
              <a:spcAft>
                <a:spcPts val="600"/>
              </a:spcAft>
            </a:pPr>
            <a:r>
              <a:rPr lang="en-US" sz="3600" dirty="0" err="1">
                <a:solidFill>
                  <a:schemeClr val="accent4"/>
                </a:solidFill>
                <a:latin typeface="OpenDyslexic" pitchFamily="2" charset="77"/>
                <a:ea typeface="Helvetica Neue" panose="02000503000000020004" pitchFamily="2" charset="0"/>
                <a:cs typeface="Helvetica Neue" panose="02000503000000020004" pitchFamily="2" charset="0"/>
              </a:rPr>
              <a:t>OpenDyslexic</a:t>
            </a:r>
            <a:endParaRPr lang="en-US" sz="3600" dirty="0">
              <a:solidFill>
                <a:schemeClr val="accent4"/>
              </a:solidFill>
              <a:latin typeface="OpenDyslexic" pitchFamily="2" charset="77"/>
              <a:ea typeface="Helvetica Neue" panose="02000503000000020004" pitchFamily="2" charset="0"/>
              <a:cs typeface="Helvetica Neue" panose="02000503000000020004" pitchFamily="2" charset="0"/>
            </a:endParaRPr>
          </a:p>
          <a:p>
            <a:pPr>
              <a:spcAft>
                <a:spcPts val="600"/>
              </a:spcAft>
            </a:pPr>
            <a:r>
              <a:rPr lang="en-US" sz="3600" dirty="0">
                <a:solidFill>
                  <a:schemeClr val="accent2"/>
                </a:solidFill>
                <a:latin typeface="CMU Serif Roman" panose="02000603000000000000" pitchFamily="2" charset="0"/>
                <a:ea typeface="CMU Serif Roman" panose="02000603000000000000" pitchFamily="2" charset="0"/>
                <a:cs typeface="CMU Serif Roman" panose="02000603000000000000" pitchFamily="2" charset="0"/>
              </a:rPr>
              <a:t>Computer Modern</a:t>
            </a:r>
            <a:endParaRPr lang="en-US" sz="3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 name="Straight Connector 2" descr="Horizontal divider to show when the font examples begin.">
            <a:extLst>
              <a:ext uri="{FF2B5EF4-FFF2-40B4-BE49-F238E27FC236}">
                <a16:creationId xmlns:a16="http://schemas.microsoft.com/office/drawing/2014/main" id="{8E183701-4C56-E8AD-4B77-11E8DFF90B14}"/>
              </a:ext>
            </a:extLst>
          </p:cNvPr>
          <p:cNvCxnSpPr>
            <a:cxnSpLocks/>
          </p:cNvCxnSpPr>
          <p:nvPr/>
        </p:nvCxnSpPr>
        <p:spPr>
          <a:xfrm>
            <a:off x="1537252" y="2080592"/>
            <a:ext cx="895017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14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704570" y="116602"/>
            <a:ext cx="878286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Fonts</a:t>
            </a:r>
            <a:endPar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7" name="TextBox 6">
            <a:extLst>
              <a:ext uri="{FF2B5EF4-FFF2-40B4-BE49-F238E27FC236}">
                <a16:creationId xmlns:a16="http://schemas.microsoft.com/office/drawing/2014/main" id="{8735FB05-CA9B-B7E7-7CD0-A56B25687D14}"/>
              </a:ext>
            </a:extLst>
          </p:cNvPr>
          <p:cNvSpPr txBox="1"/>
          <p:nvPr/>
        </p:nvSpPr>
        <p:spPr>
          <a:xfrm>
            <a:off x="2065702" y="1224598"/>
            <a:ext cx="9092629" cy="5770811"/>
          </a:xfrm>
          <a:prstGeom prst="rect">
            <a:avLst/>
          </a:prstGeom>
          <a:noFill/>
        </p:spPr>
        <p:txBody>
          <a:bodyPr wrap="square" numCol="1" rtlCol="0">
            <a:spAutoFit/>
          </a:bodyPr>
          <a:lstStyle/>
          <a:p>
            <a:pPr marL="457200" indent="-457200">
              <a:spcAft>
                <a:spcPts val="600"/>
              </a:spcAft>
              <a:buFont typeface="Arial" panose="020B0604020202020204" pitchFamily="34" charset="0"/>
              <a:buChar char="•"/>
            </a:pPr>
            <a:r>
              <a:rPr lang="en-US" sz="3200" b="1" dirty="0">
                <a:solidFill>
                  <a:schemeClr val="accent4"/>
                </a:solidFill>
                <a:latin typeface="CMU Serif Roman" panose="02000603000000000000" pitchFamily="2" charset="0"/>
                <a:ea typeface="CMU Serif Roman" panose="02000603000000000000" pitchFamily="2" charset="0"/>
                <a:cs typeface="CMU Serif Roman" panose="02000603000000000000" pitchFamily="2" charset="0"/>
              </a:rPr>
              <a:t>Computer Modern </a:t>
            </a:r>
            <a:r>
              <a:rPr lang="en-US" sz="32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is the standard LaTeX font</a:t>
            </a:r>
          </a:p>
          <a:p>
            <a:pPr marL="457200" indent="-457200">
              <a:spcAft>
                <a:spcPts val="600"/>
              </a:spcAft>
              <a:buFont typeface="Arial" panose="020B0604020202020204" pitchFamily="34" charset="0"/>
              <a:buChar char="•"/>
            </a:pPr>
            <a:endParaRPr lang="en-US" sz="32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spcAft>
                <a:spcPts val="600"/>
              </a:spcAft>
              <a:buFont typeface="Arial" panose="020B0604020202020204" pitchFamily="34" charset="0"/>
              <a:buChar char="•"/>
            </a:pPr>
            <a:r>
              <a:rPr lang="en-US" sz="32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It was found to be readable in a study into dyslexia-friendly fonts</a:t>
            </a:r>
          </a:p>
          <a:p>
            <a:pPr marL="457200" indent="-457200">
              <a:spcAft>
                <a:spcPts val="600"/>
              </a:spcAft>
              <a:buFont typeface="Arial" panose="020B0604020202020204" pitchFamily="34" charset="0"/>
              <a:buChar char="•"/>
            </a:pPr>
            <a:endParaRPr lang="en-US" sz="40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spcAft>
                <a:spcPts val="600"/>
              </a:spcAft>
              <a:buFont typeface="Arial" panose="020B0604020202020204" pitchFamily="34" charset="0"/>
              <a:buChar char="•"/>
            </a:pPr>
            <a:r>
              <a:rPr lang="en-US" sz="24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The</a:t>
            </a:r>
            <a:r>
              <a:rPr lang="en-US" sz="32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study can be found at: </a:t>
            </a:r>
            <a:r>
              <a:rPr lang="en-US" sz="24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hlinkClick r:id="rId4"/>
              </a:rPr>
              <a:t>https://</a:t>
            </a:r>
            <a:r>
              <a:rPr lang="en-US" sz="2400" dirty="0" err="1">
                <a:solidFill>
                  <a:srgbClr val="0070C0"/>
                </a:solidFill>
                <a:latin typeface="Helvetica Neue" panose="02000503000000020004" pitchFamily="2" charset="0"/>
                <a:ea typeface="Helvetica Neue" panose="02000503000000020004" pitchFamily="2" charset="0"/>
                <a:cs typeface="Helvetica Neue" panose="02000503000000020004" pitchFamily="2" charset="0"/>
                <a:hlinkClick r:id="rId4"/>
              </a:rPr>
              <a:t>dyslexiahelp.umich.edu</a:t>
            </a:r>
            <a:r>
              <a:rPr lang="en-US" sz="24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hlinkClick r:id="rId4"/>
              </a:rPr>
              <a:t>/sites/default/files/</a:t>
            </a:r>
            <a:r>
              <a:rPr lang="en-US" sz="2400" dirty="0" err="1">
                <a:solidFill>
                  <a:srgbClr val="0070C0"/>
                </a:solidFill>
                <a:latin typeface="Helvetica Neue" panose="02000503000000020004" pitchFamily="2" charset="0"/>
                <a:ea typeface="Helvetica Neue" panose="02000503000000020004" pitchFamily="2" charset="0"/>
                <a:cs typeface="Helvetica Neue" panose="02000503000000020004" pitchFamily="2" charset="0"/>
                <a:hlinkClick r:id="rId4"/>
              </a:rPr>
              <a:t>good_fonts_for_dyslexia_study.pdf</a:t>
            </a:r>
            <a:endParaRPr lang="en-US" sz="24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3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32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8210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704570" y="434654"/>
            <a:ext cx="878286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Figures</a:t>
            </a:r>
            <a:endPar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067D0F21-D672-B3F0-FB3D-410FB5623431}"/>
              </a:ext>
            </a:extLst>
          </p:cNvPr>
          <p:cNvSpPr txBox="1"/>
          <p:nvPr/>
        </p:nvSpPr>
        <p:spPr>
          <a:xfrm>
            <a:off x="1704570" y="1907129"/>
            <a:ext cx="9315246" cy="3416320"/>
          </a:xfrm>
          <a:prstGeom prst="rect">
            <a:avLst/>
          </a:prstGeom>
          <a:noFill/>
        </p:spPr>
        <p:txBody>
          <a:bodyPr wrap="square" rtlCol="0">
            <a:spAutoFit/>
          </a:bodyPr>
          <a:lstStyle/>
          <a:p>
            <a:pPr marL="342900"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We need figures to communicate our research</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They can be really pretty</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i="0" u="none" strike="noStrike" dirty="0">
                <a:solidFill>
                  <a:srgbClr val="D52D00"/>
                </a:solidFill>
                <a:effectLst/>
                <a:latin typeface="Helvetica Neue" panose="02000503000000020004" pitchFamily="2" charset="0"/>
                <a:ea typeface="Helvetica Neue" panose="02000503000000020004" pitchFamily="2" charset="0"/>
                <a:cs typeface="Helvetica Neue" panose="02000503000000020004" pitchFamily="2" charset="0"/>
              </a:rPr>
              <a:t>A lot of figures are inaccessible!</a:t>
            </a:r>
          </a:p>
        </p:txBody>
      </p:sp>
    </p:spTree>
    <p:extLst>
      <p:ext uri="{BB962C8B-B14F-4D97-AF65-F5344CB8AC3E}">
        <p14:creationId xmlns:p14="http://schemas.microsoft.com/office/powerpoint/2010/main" val="162993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704570" y="434654"/>
            <a:ext cx="878286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Figures</a:t>
            </a:r>
            <a:endPar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067D0F21-D672-B3F0-FB3D-410FB5623431}"/>
              </a:ext>
            </a:extLst>
          </p:cNvPr>
          <p:cNvSpPr txBox="1"/>
          <p:nvPr/>
        </p:nvSpPr>
        <p:spPr>
          <a:xfrm>
            <a:off x="1704570" y="1695094"/>
            <a:ext cx="9652543" cy="3970318"/>
          </a:xfrm>
          <a:prstGeom prst="rect">
            <a:avLst/>
          </a:prstGeom>
          <a:noFill/>
        </p:spPr>
        <p:txBody>
          <a:bodyPr wrap="square" rtlCol="0">
            <a:spAutoFit/>
          </a:bodyPr>
          <a:lstStyle/>
          <a:p>
            <a:pPr marL="342900" indent="-342900">
              <a:buFont typeface="Arial" panose="020B0604020202020204" pitchFamily="34" charset="0"/>
              <a:buChar char="•"/>
            </a:pPr>
            <a:r>
              <a:rPr lang="en-US" sz="36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There are three main issues with figures:</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Overcrowded figures</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Poor choice of </a:t>
            </a:r>
            <a:r>
              <a:rPr lang="en-US" sz="3600" b="1" i="0" u="none" strike="noStrike" dirty="0" err="1">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colour</a:t>
            </a: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 scheme</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i="0" u="none" strike="noStrike"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rPr>
              <a:t>Relying solely on </a:t>
            </a:r>
            <a:r>
              <a:rPr lang="en-US" sz="3600" b="1" i="0" u="none" strike="noStrike" dirty="0" err="1">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rPr>
              <a:t>colour</a:t>
            </a:r>
            <a:endParaRPr lang="en-US" sz="3600" b="1" i="0" u="none" strike="noStrike"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3081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BECAD78-1C53-3768-3D90-A96365262DF3}"/>
              </a:ext>
            </a:extLst>
          </p:cNvPr>
          <p:cNvSpPr txBox="1">
            <a:spLocks noGrp="1"/>
          </p:cNvSpPr>
          <p:nvPr>
            <p:ph type="title" idx="4294967295"/>
          </p:nvPr>
        </p:nvSpPr>
        <p:spPr>
          <a:xfrm>
            <a:off x="1134726" y="727075"/>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What we’ll cover</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grpSp>
        <p:nvGrpSpPr>
          <p:cNvPr id="25" name="Group 24" descr="A column of bullet points labelled 1, 2, 3">
            <a:extLst>
              <a:ext uri="{FF2B5EF4-FFF2-40B4-BE49-F238E27FC236}">
                <a16:creationId xmlns:a16="http://schemas.microsoft.com/office/drawing/2014/main" id="{D81E1402-CEB3-9FB1-9569-0A14072F3BE3}"/>
              </a:ext>
            </a:extLst>
          </p:cNvPr>
          <p:cNvGrpSpPr/>
          <p:nvPr/>
        </p:nvGrpSpPr>
        <p:grpSpPr>
          <a:xfrm>
            <a:off x="1663087" y="1927404"/>
            <a:ext cx="7063530" cy="3049040"/>
            <a:chOff x="3902703" y="714959"/>
            <a:chExt cx="7063530" cy="3049040"/>
          </a:xfrm>
        </p:grpSpPr>
        <p:grpSp>
          <p:nvGrpSpPr>
            <p:cNvPr id="19" name="Group 18">
              <a:extLst>
                <a:ext uri="{FF2B5EF4-FFF2-40B4-BE49-F238E27FC236}">
                  <a16:creationId xmlns:a16="http://schemas.microsoft.com/office/drawing/2014/main" id="{94BED878-2873-5E4C-7422-F03E29B0BDEC}"/>
                </a:ext>
              </a:extLst>
            </p:cNvPr>
            <p:cNvGrpSpPr/>
            <p:nvPr/>
          </p:nvGrpSpPr>
          <p:grpSpPr>
            <a:xfrm>
              <a:off x="3902704" y="714959"/>
              <a:ext cx="7063529" cy="900000"/>
              <a:chOff x="2564235" y="860733"/>
              <a:chExt cx="7063529" cy="900000"/>
            </a:xfrm>
          </p:grpSpPr>
          <p:sp>
            <p:nvSpPr>
              <p:cNvPr id="5" name="Oval 4">
                <a:extLst>
                  <a:ext uri="{FF2B5EF4-FFF2-40B4-BE49-F238E27FC236}">
                    <a16:creationId xmlns:a16="http://schemas.microsoft.com/office/drawing/2014/main" id="{6D913B4C-5256-5DDF-EED7-541F1494CF38}"/>
                  </a:ext>
                </a:extLst>
              </p:cNvPr>
              <p:cNvSpPr/>
              <p:nvPr/>
            </p:nvSpPr>
            <p:spPr>
              <a:xfrm>
                <a:off x="2564235" y="860733"/>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1.</a:t>
                </a:r>
              </a:p>
            </p:txBody>
          </p:sp>
          <p:sp>
            <p:nvSpPr>
              <p:cNvPr id="6" name="TextBox 5">
                <a:extLst>
                  <a:ext uri="{FF2B5EF4-FFF2-40B4-BE49-F238E27FC236}">
                    <a16:creationId xmlns:a16="http://schemas.microsoft.com/office/drawing/2014/main" id="{829BA459-9C4C-494A-03E7-7B411695154A}"/>
                  </a:ext>
                </a:extLst>
              </p:cNvPr>
              <p:cNvSpPr txBox="1"/>
              <p:nvPr/>
            </p:nvSpPr>
            <p:spPr>
              <a:xfrm>
                <a:off x="3587691" y="987567"/>
                <a:ext cx="6040073" cy="646331"/>
              </a:xfrm>
              <a:prstGeom prst="rect">
                <a:avLst/>
              </a:prstGeom>
              <a:noFill/>
            </p:spPr>
            <p:txBody>
              <a:bodyPr wrap="square" rtlCol="0">
                <a:spAutoFit/>
              </a:bodyPr>
              <a:lstStyle/>
              <a:p>
                <a:r>
                  <a:rPr lang="en-GB" sz="3600" dirty="0">
                    <a:solidFill>
                      <a:schemeClr val="tx1">
                        <a:lumMod val="65000"/>
                        <a:lumOff val="35000"/>
                      </a:schemeClr>
                    </a:solidFill>
                    <a:latin typeface="Roboto Black" panose="02000000000000000000" pitchFamily="2" charset="0"/>
                    <a:ea typeface="Roboto Black" panose="02000000000000000000" pitchFamily="2" charset="0"/>
                  </a:rPr>
                  <a:t>Colour Schemes</a:t>
                </a:r>
              </a:p>
            </p:txBody>
          </p:sp>
        </p:grpSp>
        <p:grpSp>
          <p:nvGrpSpPr>
            <p:cNvPr id="7" name="Group 6">
              <a:extLst>
                <a:ext uri="{FF2B5EF4-FFF2-40B4-BE49-F238E27FC236}">
                  <a16:creationId xmlns:a16="http://schemas.microsoft.com/office/drawing/2014/main" id="{29FE253D-3EAF-B18E-7085-AD5A69511F48}"/>
                </a:ext>
              </a:extLst>
            </p:cNvPr>
            <p:cNvGrpSpPr/>
            <p:nvPr/>
          </p:nvGrpSpPr>
          <p:grpSpPr>
            <a:xfrm>
              <a:off x="3902704" y="1789479"/>
              <a:ext cx="7063529" cy="900000"/>
              <a:chOff x="1291725" y="1523234"/>
              <a:chExt cx="7063529" cy="900000"/>
            </a:xfrm>
          </p:grpSpPr>
          <p:sp>
            <p:nvSpPr>
              <p:cNvPr id="8" name="Oval 7">
                <a:extLst>
                  <a:ext uri="{FF2B5EF4-FFF2-40B4-BE49-F238E27FC236}">
                    <a16:creationId xmlns:a16="http://schemas.microsoft.com/office/drawing/2014/main" id="{80730E61-B99B-A205-469F-B70EE665BC0C}"/>
                  </a:ext>
                </a:extLst>
              </p:cNvPr>
              <p:cNvSpPr/>
              <p:nvPr/>
            </p:nvSpPr>
            <p:spPr>
              <a:xfrm>
                <a:off x="1291725" y="1523234"/>
                <a:ext cx="900000" cy="900000"/>
              </a:xfrm>
              <a:prstGeom prst="ellipse">
                <a:avLst/>
              </a:prstGeom>
              <a:solidFill>
                <a:srgbClr val="EF7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2.</a:t>
                </a:r>
              </a:p>
            </p:txBody>
          </p:sp>
          <p:sp>
            <p:nvSpPr>
              <p:cNvPr id="9" name="TextBox 8">
                <a:extLst>
                  <a:ext uri="{FF2B5EF4-FFF2-40B4-BE49-F238E27FC236}">
                    <a16:creationId xmlns:a16="http://schemas.microsoft.com/office/drawing/2014/main" id="{A7C0B510-AE09-FE0D-CAF5-6A41CE1D69E2}"/>
                  </a:ext>
                </a:extLst>
              </p:cNvPr>
              <p:cNvSpPr txBox="1"/>
              <p:nvPr/>
            </p:nvSpPr>
            <p:spPr>
              <a:xfrm>
                <a:off x="2315181" y="1650068"/>
                <a:ext cx="6040073" cy="646331"/>
              </a:xfrm>
              <a:prstGeom prst="rect">
                <a:avLst/>
              </a:prstGeom>
              <a:noFill/>
            </p:spPr>
            <p:txBody>
              <a:bodyPr wrap="square" rtlCol="0" anchor="ctr">
                <a:spAutoFit/>
              </a:bodyPr>
              <a:lstStyle/>
              <a:p>
                <a:r>
                  <a:rPr lang="en-GB" sz="3600" dirty="0">
                    <a:solidFill>
                      <a:schemeClr val="tx1">
                        <a:lumMod val="65000"/>
                        <a:lumOff val="35000"/>
                      </a:schemeClr>
                    </a:solidFill>
                    <a:latin typeface="Roboto Black" panose="02000000000000000000" pitchFamily="2" charset="0"/>
                    <a:ea typeface="Roboto Black" panose="02000000000000000000" pitchFamily="2" charset="0"/>
                  </a:rPr>
                  <a:t>Fonts</a:t>
                </a:r>
              </a:p>
            </p:txBody>
          </p:sp>
        </p:grpSp>
        <p:grpSp>
          <p:nvGrpSpPr>
            <p:cNvPr id="10" name="Group 9">
              <a:extLst>
                <a:ext uri="{FF2B5EF4-FFF2-40B4-BE49-F238E27FC236}">
                  <a16:creationId xmlns:a16="http://schemas.microsoft.com/office/drawing/2014/main" id="{1919A321-CA2A-081A-C5CF-0AAC6B8DFAF4}"/>
                </a:ext>
              </a:extLst>
            </p:cNvPr>
            <p:cNvGrpSpPr/>
            <p:nvPr/>
          </p:nvGrpSpPr>
          <p:grpSpPr>
            <a:xfrm>
              <a:off x="3902703" y="2863999"/>
              <a:ext cx="7063530" cy="900000"/>
              <a:chOff x="1291725" y="1523234"/>
              <a:chExt cx="7063530" cy="900000"/>
            </a:xfrm>
          </p:grpSpPr>
          <p:sp>
            <p:nvSpPr>
              <p:cNvPr id="11" name="Oval 10">
                <a:extLst>
                  <a:ext uri="{FF2B5EF4-FFF2-40B4-BE49-F238E27FC236}">
                    <a16:creationId xmlns:a16="http://schemas.microsoft.com/office/drawing/2014/main" id="{49FD4310-82A9-1E6E-CB4D-8B6FF5B9D4A6}"/>
                  </a:ext>
                </a:extLst>
              </p:cNvPr>
              <p:cNvSpPr/>
              <p:nvPr/>
            </p:nvSpPr>
            <p:spPr>
              <a:xfrm>
                <a:off x="1291725" y="1523234"/>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3.</a:t>
                </a:r>
              </a:p>
            </p:txBody>
          </p:sp>
          <p:sp>
            <p:nvSpPr>
              <p:cNvPr id="12" name="TextBox 11">
                <a:extLst>
                  <a:ext uri="{FF2B5EF4-FFF2-40B4-BE49-F238E27FC236}">
                    <a16:creationId xmlns:a16="http://schemas.microsoft.com/office/drawing/2014/main" id="{D23CB378-195F-6C32-B77F-C77B7AA4A50F}"/>
                  </a:ext>
                </a:extLst>
              </p:cNvPr>
              <p:cNvSpPr txBox="1"/>
              <p:nvPr/>
            </p:nvSpPr>
            <p:spPr>
              <a:xfrm>
                <a:off x="2315182" y="1650068"/>
                <a:ext cx="6040073" cy="646331"/>
              </a:xfrm>
              <a:prstGeom prst="rect">
                <a:avLst/>
              </a:prstGeom>
              <a:noFill/>
            </p:spPr>
            <p:txBody>
              <a:bodyPr wrap="square" rtlCol="0">
                <a:spAutoFit/>
              </a:bodyPr>
              <a:lstStyle/>
              <a:p>
                <a:r>
                  <a:rPr lang="en-GB" sz="3600" dirty="0">
                    <a:solidFill>
                      <a:schemeClr val="tx1">
                        <a:lumMod val="65000"/>
                        <a:lumOff val="35000"/>
                      </a:schemeClr>
                    </a:solidFill>
                    <a:latin typeface="Roboto Black" panose="02000000000000000000" pitchFamily="2" charset="0"/>
                    <a:ea typeface="Roboto Black" panose="02000000000000000000" pitchFamily="2" charset="0"/>
                  </a:rPr>
                  <a:t>Figures</a:t>
                </a:r>
              </a:p>
            </p:txBody>
          </p:sp>
        </p:grpSp>
      </p:grpSp>
      <p:grpSp>
        <p:nvGrpSpPr>
          <p:cNvPr id="24" name="Group 23" descr="A column of bullet points labelled 4, 5, 6">
            <a:extLst>
              <a:ext uri="{FF2B5EF4-FFF2-40B4-BE49-F238E27FC236}">
                <a16:creationId xmlns:a16="http://schemas.microsoft.com/office/drawing/2014/main" id="{42BD3660-3EFA-E9BC-0553-F8283FD5D200}"/>
              </a:ext>
            </a:extLst>
          </p:cNvPr>
          <p:cNvGrpSpPr/>
          <p:nvPr/>
        </p:nvGrpSpPr>
        <p:grpSpPr>
          <a:xfrm>
            <a:off x="6592893" y="1927404"/>
            <a:ext cx="7063530" cy="3199204"/>
            <a:chOff x="3902703" y="3938519"/>
            <a:chExt cx="7063530" cy="3199204"/>
          </a:xfrm>
        </p:grpSpPr>
        <p:grpSp>
          <p:nvGrpSpPr>
            <p:cNvPr id="13" name="Group 12">
              <a:extLst>
                <a:ext uri="{FF2B5EF4-FFF2-40B4-BE49-F238E27FC236}">
                  <a16:creationId xmlns:a16="http://schemas.microsoft.com/office/drawing/2014/main" id="{1D9B4E90-5137-D81C-3020-DBFFE0376650}"/>
                </a:ext>
              </a:extLst>
            </p:cNvPr>
            <p:cNvGrpSpPr/>
            <p:nvPr/>
          </p:nvGrpSpPr>
          <p:grpSpPr>
            <a:xfrm>
              <a:off x="3902704" y="3938519"/>
              <a:ext cx="7063529" cy="900000"/>
              <a:chOff x="1291725" y="1523234"/>
              <a:chExt cx="7063529" cy="900000"/>
            </a:xfrm>
          </p:grpSpPr>
          <p:sp>
            <p:nvSpPr>
              <p:cNvPr id="14" name="Oval 13">
                <a:extLst>
                  <a:ext uri="{FF2B5EF4-FFF2-40B4-BE49-F238E27FC236}">
                    <a16:creationId xmlns:a16="http://schemas.microsoft.com/office/drawing/2014/main" id="{7E6E10E1-D6EE-5904-8E3C-CBD6655824FF}"/>
                  </a:ext>
                </a:extLst>
              </p:cNvPr>
              <p:cNvSpPr/>
              <p:nvPr/>
            </p:nvSpPr>
            <p:spPr>
              <a:xfrm>
                <a:off x="1291725" y="1523234"/>
                <a:ext cx="900000" cy="900000"/>
              </a:xfrm>
              <a:prstGeom prst="ellipse">
                <a:avLst/>
              </a:prstGeom>
              <a:solidFill>
                <a:srgbClr val="EF7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4.</a:t>
                </a:r>
              </a:p>
            </p:txBody>
          </p:sp>
          <p:sp>
            <p:nvSpPr>
              <p:cNvPr id="15" name="TextBox 14">
                <a:extLst>
                  <a:ext uri="{FF2B5EF4-FFF2-40B4-BE49-F238E27FC236}">
                    <a16:creationId xmlns:a16="http://schemas.microsoft.com/office/drawing/2014/main" id="{7064B62B-FADE-8445-BADE-5EE001333165}"/>
                  </a:ext>
                </a:extLst>
              </p:cNvPr>
              <p:cNvSpPr txBox="1"/>
              <p:nvPr/>
            </p:nvSpPr>
            <p:spPr>
              <a:xfrm>
                <a:off x="2315181" y="1650068"/>
                <a:ext cx="6040073" cy="646331"/>
              </a:xfrm>
              <a:prstGeom prst="rect">
                <a:avLst/>
              </a:prstGeom>
              <a:noFill/>
            </p:spPr>
            <p:txBody>
              <a:bodyPr wrap="square" rtlCol="0" anchor="ctr">
                <a:spAutoFit/>
              </a:bodyPr>
              <a:lstStyle/>
              <a:p>
                <a:r>
                  <a:rPr lang="en-GB" sz="3600" dirty="0">
                    <a:solidFill>
                      <a:schemeClr val="tx1">
                        <a:lumMod val="65000"/>
                        <a:lumOff val="35000"/>
                      </a:schemeClr>
                    </a:solidFill>
                    <a:latin typeface="Roboto Black" panose="02000000000000000000" pitchFamily="2" charset="0"/>
                    <a:ea typeface="Roboto Black" panose="02000000000000000000" pitchFamily="2" charset="0"/>
                  </a:rPr>
                  <a:t>Design</a:t>
                </a:r>
              </a:p>
            </p:txBody>
          </p:sp>
        </p:grpSp>
        <p:grpSp>
          <p:nvGrpSpPr>
            <p:cNvPr id="16" name="Group 15">
              <a:extLst>
                <a:ext uri="{FF2B5EF4-FFF2-40B4-BE49-F238E27FC236}">
                  <a16:creationId xmlns:a16="http://schemas.microsoft.com/office/drawing/2014/main" id="{90BADC56-25B6-A287-10B4-4B18DB90F480}"/>
                </a:ext>
              </a:extLst>
            </p:cNvPr>
            <p:cNvGrpSpPr/>
            <p:nvPr/>
          </p:nvGrpSpPr>
          <p:grpSpPr>
            <a:xfrm>
              <a:off x="3902703" y="5013039"/>
              <a:ext cx="7063530" cy="900000"/>
              <a:chOff x="1291725" y="1523234"/>
              <a:chExt cx="7063530" cy="900000"/>
            </a:xfrm>
          </p:grpSpPr>
          <p:sp>
            <p:nvSpPr>
              <p:cNvPr id="17" name="Oval 16">
                <a:extLst>
                  <a:ext uri="{FF2B5EF4-FFF2-40B4-BE49-F238E27FC236}">
                    <a16:creationId xmlns:a16="http://schemas.microsoft.com/office/drawing/2014/main" id="{8BA15A3E-ADBA-66A3-3ECC-55CECFB14E56}"/>
                  </a:ext>
                </a:extLst>
              </p:cNvPr>
              <p:cNvSpPr/>
              <p:nvPr/>
            </p:nvSpPr>
            <p:spPr>
              <a:xfrm>
                <a:off x="1291725" y="1523234"/>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5.</a:t>
                </a:r>
              </a:p>
            </p:txBody>
          </p:sp>
          <p:sp>
            <p:nvSpPr>
              <p:cNvPr id="18" name="TextBox 17">
                <a:extLst>
                  <a:ext uri="{FF2B5EF4-FFF2-40B4-BE49-F238E27FC236}">
                    <a16:creationId xmlns:a16="http://schemas.microsoft.com/office/drawing/2014/main" id="{9CE9F461-E7E2-D250-2CBD-8401E8EF214F}"/>
                  </a:ext>
                </a:extLst>
              </p:cNvPr>
              <p:cNvSpPr txBox="1"/>
              <p:nvPr/>
            </p:nvSpPr>
            <p:spPr>
              <a:xfrm>
                <a:off x="2315182" y="1650068"/>
                <a:ext cx="6040073" cy="646331"/>
              </a:xfrm>
              <a:prstGeom prst="rect">
                <a:avLst/>
              </a:prstGeom>
              <a:noFill/>
            </p:spPr>
            <p:txBody>
              <a:bodyPr wrap="square" rtlCol="0">
                <a:spAutoFit/>
              </a:bodyPr>
              <a:lstStyle/>
              <a:p>
                <a:r>
                  <a:rPr lang="en-GB" sz="3600" dirty="0">
                    <a:solidFill>
                      <a:schemeClr val="tx1">
                        <a:lumMod val="65000"/>
                        <a:lumOff val="35000"/>
                      </a:schemeClr>
                    </a:solidFill>
                    <a:latin typeface="Roboto Black" panose="02000000000000000000" pitchFamily="2" charset="0"/>
                    <a:ea typeface="Roboto Black" panose="02000000000000000000" pitchFamily="2" charset="0"/>
                  </a:rPr>
                  <a:t>Screen reading</a:t>
                </a:r>
              </a:p>
            </p:txBody>
          </p:sp>
        </p:grpSp>
        <p:grpSp>
          <p:nvGrpSpPr>
            <p:cNvPr id="21" name="Group 20">
              <a:extLst>
                <a:ext uri="{FF2B5EF4-FFF2-40B4-BE49-F238E27FC236}">
                  <a16:creationId xmlns:a16="http://schemas.microsoft.com/office/drawing/2014/main" id="{FFA4F95B-FDBD-F135-2B30-FB5799BE80A5}"/>
                </a:ext>
              </a:extLst>
            </p:cNvPr>
            <p:cNvGrpSpPr/>
            <p:nvPr/>
          </p:nvGrpSpPr>
          <p:grpSpPr>
            <a:xfrm>
              <a:off x="3902704" y="5937394"/>
              <a:ext cx="7063529" cy="1200329"/>
              <a:chOff x="1291725" y="1373069"/>
              <a:chExt cx="7063529" cy="1200329"/>
            </a:xfrm>
          </p:grpSpPr>
          <p:sp>
            <p:nvSpPr>
              <p:cNvPr id="22" name="Oval 21">
                <a:extLst>
                  <a:ext uri="{FF2B5EF4-FFF2-40B4-BE49-F238E27FC236}">
                    <a16:creationId xmlns:a16="http://schemas.microsoft.com/office/drawing/2014/main" id="{817AD72C-7B25-26A0-1E61-BF906E04AE9A}"/>
                  </a:ext>
                </a:extLst>
              </p:cNvPr>
              <p:cNvSpPr/>
              <p:nvPr/>
            </p:nvSpPr>
            <p:spPr>
              <a:xfrm>
                <a:off x="1291725" y="1523234"/>
                <a:ext cx="900000" cy="900000"/>
              </a:xfrm>
              <a:prstGeom prst="ellipse">
                <a:avLst/>
              </a:prstGeom>
              <a:solidFill>
                <a:srgbClr val="EF7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6.</a:t>
                </a:r>
              </a:p>
            </p:txBody>
          </p:sp>
          <p:sp>
            <p:nvSpPr>
              <p:cNvPr id="23" name="TextBox 22">
                <a:extLst>
                  <a:ext uri="{FF2B5EF4-FFF2-40B4-BE49-F238E27FC236}">
                    <a16:creationId xmlns:a16="http://schemas.microsoft.com/office/drawing/2014/main" id="{D7D4A447-D454-67BA-9AEC-7A9007F238C3}"/>
                  </a:ext>
                </a:extLst>
              </p:cNvPr>
              <p:cNvSpPr txBox="1"/>
              <p:nvPr/>
            </p:nvSpPr>
            <p:spPr>
              <a:xfrm>
                <a:off x="2315181" y="1373069"/>
                <a:ext cx="6040073" cy="1200329"/>
              </a:xfrm>
              <a:prstGeom prst="rect">
                <a:avLst/>
              </a:prstGeom>
              <a:noFill/>
            </p:spPr>
            <p:txBody>
              <a:bodyPr wrap="square" rtlCol="0" anchor="ctr">
                <a:spAutoFit/>
              </a:bodyPr>
              <a:lstStyle/>
              <a:p>
                <a:r>
                  <a:rPr lang="en-GB" sz="3600" dirty="0">
                    <a:solidFill>
                      <a:schemeClr val="tx1">
                        <a:lumMod val="65000"/>
                        <a:lumOff val="35000"/>
                      </a:schemeClr>
                    </a:solidFill>
                    <a:latin typeface="Roboto Black" panose="02000000000000000000" pitchFamily="2" charset="0"/>
                    <a:ea typeface="Roboto Black" panose="02000000000000000000" pitchFamily="2" charset="0"/>
                  </a:rPr>
                  <a:t>Accessibility </a:t>
                </a:r>
              </a:p>
              <a:p>
                <a:r>
                  <a:rPr lang="en-GB" sz="3600" dirty="0">
                    <a:solidFill>
                      <a:schemeClr val="tx1">
                        <a:lumMod val="65000"/>
                        <a:lumOff val="35000"/>
                      </a:schemeClr>
                    </a:solidFill>
                    <a:latin typeface="Roboto Black" panose="02000000000000000000" pitchFamily="2" charset="0"/>
                    <a:ea typeface="Roboto Black" panose="02000000000000000000" pitchFamily="2" charset="0"/>
                  </a:rPr>
                  <a:t>checker</a:t>
                </a:r>
              </a:p>
            </p:txBody>
          </p:sp>
        </p:grpSp>
      </p:grpSp>
    </p:spTree>
    <p:extLst>
      <p:ext uri="{BB962C8B-B14F-4D97-AF65-F5344CB8AC3E}">
        <p14:creationId xmlns:p14="http://schemas.microsoft.com/office/powerpoint/2010/main" val="170775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200988" y="311844"/>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A Terrible Figure</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pic>
        <p:nvPicPr>
          <p:cNvPr id="7" name="Picture 6" descr="A graph of current against voltage in a default colour scheme. It shows critical angle-dependent current and supply current against voltage in sinusoidal patterns.">
            <a:extLst>
              <a:ext uri="{FF2B5EF4-FFF2-40B4-BE49-F238E27FC236}">
                <a16:creationId xmlns:a16="http://schemas.microsoft.com/office/drawing/2014/main" id="{D5858221-EC09-4552-3562-4F3BA332DC4B}"/>
              </a:ext>
            </a:extLst>
          </p:cNvPr>
          <p:cNvPicPr>
            <a:picLocks noChangeAspect="1"/>
          </p:cNvPicPr>
          <p:nvPr/>
        </p:nvPicPr>
        <p:blipFill rotWithShape="1">
          <a:blip r:embed="rId4"/>
          <a:srcRect l="2693" t="2700" r="2693" b="4085"/>
          <a:stretch/>
        </p:blipFill>
        <p:spPr>
          <a:xfrm>
            <a:off x="1974572" y="1105811"/>
            <a:ext cx="7779027" cy="5752189"/>
          </a:xfrm>
          <a:prstGeom prst="rect">
            <a:avLst/>
          </a:prstGeom>
        </p:spPr>
      </p:pic>
    </p:spTree>
    <p:extLst>
      <p:ext uri="{BB962C8B-B14F-4D97-AF65-F5344CB8AC3E}">
        <p14:creationId xmlns:p14="http://schemas.microsoft.com/office/powerpoint/2010/main" val="1620784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200988" y="311844"/>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A Terrible Figure</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pic>
        <p:nvPicPr>
          <p:cNvPr id="5" name="Picture 4" descr="A graph of current against voltage in a default colour scheme. It shows critical angle-dependent current and supply current against voltage in sinusoidal patterns. Viewed as with green-deficient colourblindness.">
            <a:extLst>
              <a:ext uri="{FF2B5EF4-FFF2-40B4-BE49-F238E27FC236}">
                <a16:creationId xmlns:a16="http://schemas.microsoft.com/office/drawing/2014/main" id="{A468170F-5811-C061-E9FA-B174D97229D7}"/>
              </a:ext>
            </a:extLst>
          </p:cNvPr>
          <p:cNvPicPr>
            <a:picLocks noChangeAspect="1"/>
          </p:cNvPicPr>
          <p:nvPr/>
        </p:nvPicPr>
        <p:blipFill>
          <a:blip r:embed="rId4"/>
          <a:stretch>
            <a:fillRect/>
          </a:stretch>
        </p:blipFill>
        <p:spPr>
          <a:xfrm>
            <a:off x="1974572" y="1105810"/>
            <a:ext cx="7779026" cy="5751443"/>
          </a:xfrm>
          <a:prstGeom prst="rect">
            <a:avLst/>
          </a:prstGeom>
        </p:spPr>
      </p:pic>
    </p:spTree>
    <p:extLst>
      <p:ext uri="{BB962C8B-B14F-4D97-AF65-F5344CB8AC3E}">
        <p14:creationId xmlns:p14="http://schemas.microsoft.com/office/powerpoint/2010/main" val="88647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200988" y="311844"/>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A Terrible Figure</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pic>
        <p:nvPicPr>
          <p:cNvPr id="5" name="Picture 4" descr="A graph of current against voltage in a default colour scheme. It shows critical angle-dependent current and supply current against voltage in sinusoidal patterns. Viewed as with red-deficient colourblindness.">
            <a:extLst>
              <a:ext uri="{FF2B5EF4-FFF2-40B4-BE49-F238E27FC236}">
                <a16:creationId xmlns:a16="http://schemas.microsoft.com/office/drawing/2014/main" id="{A369F8BA-BC7B-BFBE-8449-28EEC647B2F1}"/>
              </a:ext>
            </a:extLst>
          </p:cNvPr>
          <p:cNvPicPr>
            <a:picLocks noChangeAspect="1"/>
          </p:cNvPicPr>
          <p:nvPr/>
        </p:nvPicPr>
        <p:blipFill>
          <a:blip r:embed="rId4"/>
          <a:stretch>
            <a:fillRect/>
          </a:stretch>
        </p:blipFill>
        <p:spPr>
          <a:xfrm>
            <a:off x="1974572" y="1105810"/>
            <a:ext cx="7801820" cy="5752189"/>
          </a:xfrm>
          <a:prstGeom prst="rect">
            <a:avLst/>
          </a:prstGeom>
        </p:spPr>
      </p:pic>
    </p:spTree>
    <p:extLst>
      <p:ext uri="{BB962C8B-B14F-4D97-AF65-F5344CB8AC3E}">
        <p14:creationId xmlns:p14="http://schemas.microsoft.com/office/powerpoint/2010/main" val="4079658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200988" y="311844"/>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A Terrible Figure</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pic>
        <p:nvPicPr>
          <p:cNvPr id="3" name="Picture 2" descr="A graph of current against voltage in a default colour scheme. It shows critical angle-dependent current and supply current against voltage in sinusoidal patterns. Viewed as with blue-deficient colourblindness.">
            <a:extLst>
              <a:ext uri="{FF2B5EF4-FFF2-40B4-BE49-F238E27FC236}">
                <a16:creationId xmlns:a16="http://schemas.microsoft.com/office/drawing/2014/main" id="{91BE641A-3F8D-03CB-DE9C-A701FDADC6DB}"/>
              </a:ext>
            </a:extLst>
          </p:cNvPr>
          <p:cNvPicPr>
            <a:picLocks noChangeAspect="1"/>
          </p:cNvPicPr>
          <p:nvPr/>
        </p:nvPicPr>
        <p:blipFill>
          <a:blip r:embed="rId4"/>
          <a:stretch>
            <a:fillRect/>
          </a:stretch>
        </p:blipFill>
        <p:spPr>
          <a:xfrm>
            <a:off x="1974571" y="1105809"/>
            <a:ext cx="7801819" cy="5752189"/>
          </a:xfrm>
          <a:prstGeom prst="rect">
            <a:avLst/>
          </a:prstGeom>
        </p:spPr>
      </p:pic>
    </p:spTree>
    <p:extLst>
      <p:ext uri="{BB962C8B-B14F-4D97-AF65-F5344CB8AC3E}">
        <p14:creationId xmlns:p14="http://schemas.microsoft.com/office/powerpoint/2010/main" val="1580028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200988" y="311844"/>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A Terrible Figure</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pic>
        <p:nvPicPr>
          <p:cNvPr id="3" name="Picture 2" descr="A graph of current against voltage in a default colour scheme. It shows critical angle-dependent current and supply current against voltage in sinusoidal patterns. Viewed in greyscale.">
            <a:extLst>
              <a:ext uri="{FF2B5EF4-FFF2-40B4-BE49-F238E27FC236}">
                <a16:creationId xmlns:a16="http://schemas.microsoft.com/office/drawing/2014/main" id="{C1342FC9-7AC9-0638-3A40-4E9F0082EC48}"/>
              </a:ext>
            </a:extLst>
          </p:cNvPr>
          <p:cNvPicPr>
            <a:picLocks noChangeAspect="1"/>
          </p:cNvPicPr>
          <p:nvPr/>
        </p:nvPicPr>
        <p:blipFill>
          <a:blip r:embed="rId4"/>
          <a:stretch>
            <a:fillRect/>
          </a:stretch>
        </p:blipFill>
        <p:spPr>
          <a:xfrm>
            <a:off x="1974571" y="1105809"/>
            <a:ext cx="7801818" cy="5781586"/>
          </a:xfrm>
          <a:prstGeom prst="rect">
            <a:avLst/>
          </a:prstGeom>
        </p:spPr>
      </p:pic>
    </p:spTree>
    <p:extLst>
      <p:ext uri="{BB962C8B-B14F-4D97-AF65-F5344CB8AC3E}">
        <p14:creationId xmlns:p14="http://schemas.microsoft.com/office/powerpoint/2010/main" val="1879516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227492" y="567176"/>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A30262"/>
                </a:solidFill>
                <a:latin typeface="OpenDyslexic" pitchFamily="2" charset="77"/>
                <a:ea typeface="Roboto Black" panose="02000000000000000000" pitchFamily="2" charset="0"/>
                <a:cs typeface="+mn-cs"/>
              </a:rPr>
              <a:t>Fixing the Figure</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067D0F21-D672-B3F0-FB3D-410FB5623431}"/>
              </a:ext>
            </a:extLst>
          </p:cNvPr>
          <p:cNvSpPr txBox="1"/>
          <p:nvPr/>
        </p:nvSpPr>
        <p:spPr>
          <a:xfrm>
            <a:off x="1704570" y="1695094"/>
            <a:ext cx="9652543" cy="3970318"/>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Change </a:t>
            </a: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scheme</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Add non-</a:t>
            </a:r>
            <a:r>
              <a:rPr lang="en-US" sz="3600" b="1" i="0" u="none" strike="noStrike" dirty="0" err="1">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colour</a:t>
            </a: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 line distinguishers</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b="1" i="0" u="none" strike="noStrike"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rPr>
              <a:t>Move legend</a:t>
            </a:r>
          </a:p>
          <a:p>
            <a:pPr marL="571500" indent="-5715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Make it a subplot figure</a:t>
            </a:r>
          </a:p>
        </p:txBody>
      </p:sp>
    </p:spTree>
    <p:extLst>
      <p:ext uri="{BB962C8B-B14F-4D97-AF65-F5344CB8AC3E}">
        <p14:creationId xmlns:p14="http://schemas.microsoft.com/office/powerpoint/2010/main" val="1393662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896188" y="143107"/>
            <a:ext cx="878286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A30262"/>
                </a:solidFill>
                <a:latin typeface="OpenDyslexic" pitchFamily="2" charset="77"/>
                <a:ea typeface="Roboto Black" panose="02000000000000000000" pitchFamily="2" charset="0"/>
                <a:cs typeface="+mn-cs"/>
              </a:rPr>
              <a:t>A Better Figure</a:t>
            </a:r>
            <a:endParaRPr kumimoji="0" lang="en-GB" sz="3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pic>
        <p:nvPicPr>
          <p:cNvPr id="7" name="Picture 6" descr="A graph of current against voltage in a default colour scheme. It shows critical angle-dependent current on the left and supply current on the right against voltage in sinusoidal patterns. ">
            <a:extLst>
              <a:ext uri="{FF2B5EF4-FFF2-40B4-BE49-F238E27FC236}">
                <a16:creationId xmlns:a16="http://schemas.microsoft.com/office/drawing/2014/main" id="{B4A0F7DD-1F2B-DB19-4A6C-A67C7BF9157F}"/>
              </a:ext>
            </a:extLst>
          </p:cNvPr>
          <p:cNvPicPr>
            <a:picLocks noChangeAspect="1"/>
          </p:cNvPicPr>
          <p:nvPr/>
        </p:nvPicPr>
        <p:blipFill rotWithShape="1">
          <a:blip r:embed="rId4"/>
          <a:srcRect t="1081"/>
          <a:stretch/>
        </p:blipFill>
        <p:spPr>
          <a:xfrm>
            <a:off x="1278835" y="974104"/>
            <a:ext cx="9296400" cy="5883414"/>
          </a:xfrm>
          <a:prstGeom prst="rect">
            <a:avLst/>
          </a:prstGeom>
        </p:spPr>
      </p:pic>
    </p:spTree>
    <p:extLst>
      <p:ext uri="{BB962C8B-B14F-4D97-AF65-F5344CB8AC3E}">
        <p14:creationId xmlns:p14="http://schemas.microsoft.com/office/powerpoint/2010/main" val="1273754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333509" y="431083"/>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Slide Design</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99962A5D-5E5F-A53F-E3C2-4D3D106E2F16}"/>
              </a:ext>
            </a:extLst>
          </p:cNvPr>
          <p:cNvSpPr txBox="1"/>
          <p:nvPr/>
        </p:nvSpPr>
        <p:spPr>
          <a:xfrm>
            <a:off x="1069740" y="1720840"/>
            <a:ext cx="10463539" cy="3416320"/>
          </a:xfrm>
          <a:prstGeom prst="rect">
            <a:avLst/>
          </a:prstGeom>
          <a:noFill/>
        </p:spPr>
        <p:txBody>
          <a:bodyPr wrap="square" rtlCol="0">
            <a:spAutoFit/>
          </a:bodyPr>
          <a:lstStyle/>
          <a:p>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Don’t overcrowd your slides</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Avoid too many animations or transitions</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Make sure text is clear and readable</a:t>
            </a:r>
          </a:p>
        </p:txBody>
      </p:sp>
    </p:spTree>
    <p:extLst>
      <p:ext uri="{BB962C8B-B14F-4D97-AF65-F5344CB8AC3E}">
        <p14:creationId xmlns:p14="http://schemas.microsoft.com/office/powerpoint/2010/main" val="438778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9E57EF-B936-B01C-30AE-2EC42DE4D8A7}"/>
              </a:ext>
            </a:extLst>
          </p:cNvPr>
          <p:cNvSpPr txBox="1">
            <a:spLocks noGrp="1"/>
          </p:cNvSpPr>
          <p:nvPr>
            <p:ph type="title" idx="4294967295"/>
          </p:nvPr>
        </p:nvSpPr>
        <p:spPr>
          <a:xfrm>
            <a:off x="1704570" y="183667"/>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Design Don’ts</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4" name="TextBox 3">
            <a:extLst>
              <a:ext uri="{FF2B5EF4-FFF2-40B4-BE49-F238E27FC236}">
                <a16:creationId xmlns:a16="http://schemas.microsoft.com/office/drawing/2014/main" id="{797577DC-A432-A568-B1E0-3E4A6B776805}"/>
              </a:ext>
            </a:extLst>
          </p:cNvPr>
          <p:cNvSpPr txBox="1"/>
          <p:nvPr/>
        </p:nvSpPr>
        <p:spPr>
          <a:xfrm>
            <a:off x="1704570" y="1410355"/>
            <a:ext cx="9315246" cy="544764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Don’t put a wall of text on your slides, even if it’s been split into bullet points and is all deemed useful content, it’s hard to read and intimidating, especially if you’re talking at the same time and expanding on the content.</a:t>
            </a:r>
          </a:p>
          <a:p>
            <a:pPr marL="342900" indent="-342900">
              <a:buFont typeface="Arial" panose="020B0604020202020204" pitchFamily="34" charset="0"/>
              <a:buChar char="•"/>
            </a:pPr>
            <a:r>
              <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Remember to space out your bullet points with white space in between them, otherwise it can be difficult to know where one starts and one ends, particularly if your bullet point is small.</a:t>
            </a:r>
          </a:p>
          <a:p>
            <a:pPr marL="342900" indent="-342900">
              <a:buFont typeface="Arial" panose="020B0604020202020204" pitchFamily="34" charset="0"/>
              <a:buChar char="•"/>
            </a:pPr>
            <a:r>
              <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Avoid making your bullet points really long, it’s better to have more concise bullet points that you can expand on, than requiring everybody to read really quickly.</a:t>
            </a:r>
          </a:p>
          <a:p>
            <a:pPr marL="342900" indent="-342900">
              <a:buFont typeface="Arial" panose="020B0604020202020204" pitchFamily="34" charset="0"/>
              <a:buChar char="•"/>
            </a:pPr>
            <a:r>
              <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While slide animations and transitions can be really helpful, avoid having too many, such as each bullet point flying in, or star transitions between every slide.</a:t>
            </a:r>
            <a:endParaRPr lang="en-US" sz="36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3600"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55172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7F34-0706-4143-0EBA-9F920D7456FA}"/>
              </a:ext>
            </a:extLst>
          </p:cNvPr>
          <p:cNvSpPr txBox="1">
            <a:spLocks noGrp="1"/>
          </p:cNvSpPr>
          <p:nvPr>
            <p:ph type="title" idx="4294967295"/>
          </p:nvPr>
        </p:nvSpPr>
        <p:spPr>
          <a:xfrm>
            <a:off x="1704570" y="310083"/>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Design Dos</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99962A5D-5E5F-A53F-E3C2-4D3D106E2F16}"/>
              </a:ext>
            </a:extLst>
          </p:cNvPr>
          <p:cNvSpPr txBox="1"/>
          <p:nvPr/>
        </p:nvSpPr>
        <p:spPr>
          <a:xfrm>
            <a:off x="1459633" y="1469604"/>
            <a:ext cx="10463539" cy="5078313"/>
          </a:xfrm>
          <a:prstGeom prst="rect">
            <a:avLst/>
          </a:prstGeom>
          <a:noFill/>
        </p:spPr>
        <p:txBody>
          <a:bodyPr wrap="square" rtlCol="0">
            <a:spAutoFit/>
          </a:bodyPr>
          <a:lstStyle/>
          <a:p>
            <a:pPr marL="342900" indent="-342900">
              <a:buFont typeface="Arial" panose="020B0604020202020204" pitchFamily="34" charset="0"/>
              <a:buChar char="•"/>
            </a:pP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 a small number of bullet points</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Keep bullet points short and succinct</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Add white space in between bullet points</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i="0" u="none" strike="noStrike" dirty="0">
                <a:solidFill>
                  <a:schemeClr val="tx2"/>
                </a:solidFill>
                <a:effectLst/>
                <a:latin typeface="Helvetica Neue" panose="02000503000000020004" pitchFamily="2" charset="0"/>
                <a:ea typeface="Helvetica Neue" panose="02000503000000020004" pitchFamily="2" charset="0"/>
                <a:cs typeface="Helvetica Neue" panose="02000503000000020004" pitchFamily="2" charset="0"/>
              </a:rPr>
              <a:t>Split information into multiple slides to improve design and readability</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62938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081717" y="479132"/>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Colour Schemes</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4556D2CE-125D-9CC8-55A9-0B7818F40B24}"/>
              </a:ext>
            </a:extLst>
          </p:cNvPr>
          <p:cNvSpPr txBox="1"/>
          <p:nvPr/>
        </p:nvSpPr>
        <p:spPr>
          <a:xfrm>
            <a:off x="1333509" y="1721598"/>
            <a:ext cx="10328403" cy="3970318"/>
          </a:xfrm>
          <a:prstGeom prst="rect">
            <a:avLst/>
          </a:prstGeom>
          <a:noFill/>
        </p:spPr>
        <p:txBody>
          <a:bodyPr wrap="square" rtlCol="0">
            <a:spAutoFit/>
          </a:bodyPr>
          <a:lstStyle/>
          <a:p>
            <a:pPr marL="342900" indent="-342900">
              <a:buFont typeface="Arial" panose="020B0604020202020204" pitchFamily="34" charset="0"/>
              <a:buChar char="•"/>
            </a:pPr>
            <a:r>
              <a:rPr lang="en-US" sz="36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Choice of </a:t>
            </a:r>
            <a:r>
              <a:rPr lang="en-US" sz="3600" b="1" dirty="0" err="1">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36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scheme should consider:</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How you use your </a:t>
            </a: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scheme</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If </a:t>
            </a:r>
            <a:r>
              <a:rPr lang="en-US" sz="3600" b="1" i="0" u="none" strike="noStrike" dirty="0" err="1">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colours</a:t>
            </a: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 can be easily distinguished</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contrast for text and background</a:t>
            </a:r>
          </a:p>
        </p:txBody>
      </p:sp>
    </p:spTree>
    <p:extLst>
      <p:ext uri="{BB962C8B-B14F-4D97-AF65-F5344CB8AC3E}">
        <p14:creationId xmlns:p14="http://schemas.microsoft.com/office/powerpoint/2010/main" val="1060385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7F34-0706-4143-0EBA-9F920D7456FA}"/>
              </a:ext>
            </a:extLst>
          </p:cNvPr>
          <p:cNvSpPr txBox="1">
            <a:spLocks noGrp="1"/>
          </p:cNvSpPr>
          <p:nvPr>
            <p:ph type="title" idx="4294967295"/>
          </p:nvPr>
        </p:nvSpPr>
        <p:spPr>
          <a:xfrm>
            <a:off x="1704570" y="2967335"/>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Fixing a Bad Slide</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Tree>
    <p:extLst>
      <p:ext uri="{BB962C8B-B14F-4D97-AF65-F5344CB8AC3E}">
        <p14:creationId xmlns:p14="http://schemas.microsoft.com/office/powerpoint/2010/main" val="3609691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bstract design of flower petals in pastel">
            <a:extLst>
              <a:ext uri="{FF2B5EF4-FFF2-40B4-BE49-F238E27FC236}">
                <a16:creationId xmlns:a16="http://schemas.microsoft.com/office/drawing/2014/main" id="{6A1BF852-8703-1DE7-DEC6-03A6D8527596}"/>
              </a:ext>
            </a:extLst>
          </p:cNvPr>
          <p:cNvPicPr>
            <a:picLocks noChangeAspect="1"/>
          </p:cNvPicPr>
          <p:nvPr/>
        </p:nvPicPr>
        <p:blipFill rotWithShape="1">
          <a:blip r:embed="rId7" cstate="hqprint">
            <a:alphaModFix amt="30000"/>
            <a:extLst>
              <a:ext uri="{28A0092B-C50C-407E-A947-70E740481C1C}">
                <a14:useLocalDpi xmlns:a14="http://schemas.microsoft.com/office/drawing/2010/main"/>
              </a:ext>
            </a:extLst>
          </a:blip>
          <a:srcRect/>
          <a:stretch/>
        </p:blipFill>
        <p:spPr>
          <a:xfrm>
            <a:off x="0" y="0"/>
            <a:ext cx="12191980" cy="6858000"/>
          </a:xfrm>
          <a:prstGeom prst="rect">
            <a:avLst/>
          </a:prstGeom>
        </p:spPr>
      </p:pic>
      <p:pic>
        <p:nvPicPr>
          <p:cNvPr id="28" name="Picture 27" descr="A screenshot of a video game&#10;&#10;Description automatically generated with low confidence">
            <a:extLst>
              <a:ext uri="{FF2B5EF4-FFF2-40B4-BE49-F238E27FC236}">
                <a16:creationId xmlns:a16="http://schemas.microsoft.com/office/drawing/2014/main" id="{788BAED3-7A9F-30CF-BAF5-45D815694CEF}"/>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31" name="Picture 30" descr="A screenshot of a video game&#10;&#10;Description automatically generated with low confidence">
            <a:extLst>
              <a:ext uri="{FF2B5EF4-FFF2-40B4-BE49-F238E27FC236}">
                <a16:creationId xmlns:a16="http://schemas.microsoft.com/office/drawing/2014/main" id="{05425FBA-0718-4BCF-69AA-DA006D3E79F1}"/>
              </a:ext>
            </a:extLst>
          </p:cNvPr>
          <p:cNvPicPr>
            <a:picLocks/>
          </p:cNvPicPr>
          <p:nvPr/>
        </p:nvPicPr>
        <p:blipFill rotWithShape="1">
          <a:blip r:embed="rId10" cstate="hqprint">
            <a:alphaModFix amt="85000"/>
            <a:extLst>
              <a:ext uri="{BEBA8EAE-BF5A-486C-A8C5-ECC9F3942E4B}">
                <a14:imgProps xmlns:a14="http://schemas.microsoft.com/office/drawing/2010/main">
                  <a14:imgLayer r:embed="rId11">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7297272" y="345864"/>
            <a:ext cx="4419401" cy="5701551"/>
          </a:xfrm>
          <a:prstGeom prst="rect">
            <a:avLst/>
          </a:prstGeom>
        </p:spPr>
      </p:pic>
      <p:sp>
        <p:nvSpPr>
          <p:cNvPr id="13" name="Rectangle 12" descr="Left: an animation of 3 exoplanets around their host star. Right: an animation of the positions of stars in the NGTS field across the sky, forming a spherical array of red points.">
            <a:extLst>
              <a:ext uri="{FF2B5EF4-FFF2-40B4-BE49-F238E27FC236}">
                <a16:creationId xmlns:a16="http://schemas.microsoft.com/office/drawing/2014/main" id="{2E22BD07-C165-1AC2-D131-2D70755B3B9F}"/>
              </a:ext>
            </a:extLst>
          </p:cNvPr>
          <p:cNvSpPr/>
          <p:nvPr/>
        </p:nvSpPr>
        <p:spPr>
          <a:xfrm>
            <a:off x="367744" y="334928"/>
            <a:ext cx="6909334" cy="25987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screenshot of a video game&#10;&#10;Description automatically generated with low confidence">
            <a:extLst>
              <a:ext uri="{FF2B5EF4-FFF2-40B4-BE49-F238E27FC236}">
                <a16:creationId xmlns:a16="http://schemas.microsoft.com/office/drawing/2014/main" id="{6A7767ED-64B8-406B-909B-832733F658F3}"/>
              </a:ext>
            </a:extLst>
          </p:cNvPr>
          <p:cNvPicPr>
            <a:picLocks/>
          </p:cNvPicPr>
          <p:nvPr/>
        </p:nvPicPr>
        <p:blipFill rotWithShape="1">
          <a:blip r:embed="rId10" cstate="hqprint">
            <a:alphaModFix amt="85000"/>
            <a:extLst>
              <a:ext uri="{BEBA8EAE-BF5A-486C-A8C5-ECC9F3942E4B}">
                <a14:imgProps xmlns:a14="http://schemas.microsoft.com/office/drawing/2010/main">
                  <a14:imgLayer r:embed="rId12">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394281" y="2951430"/>
            <a:ext cx="3451425" cy="3095971"/>
          </a:xfrm>
          <a:prstGeom prst="rect">
            <a:avLst/>
          </a:prstGeom>
        </p:spPr>
      </p:pic>
      <p:sp>
        <p:nvSpPr>
          <p:cNvPr id="7" name="Title 4">
            <a:extLst>
              <a:ext uri="{FF2B5EF4-FFF2-40B4-BE49-F238E27FC236}">
                <a16:creationId xmlns:a16="http://schemas.microsoft.com/office/drawing/2014/main" id="{61DE425B-45B4-D772-DA6E-13BDD4304F03}"/>
              </a:ext>
            </a:extLst>
          </p:cNvPr>
          <p:cNvSpPr>
            <a:spLocks noGrp="1"/>
          </p:cNvSpPr>
          <p:nvPr>
            <p:ph type="title"/>
          </p:nvPr>
        </p:nvSpPr>
        <p:spPr>
          <a:xfrm>
            <a:off x="7297296" y="345884"/>
            <a:ext cx="4233066" cy="696082"/>
          </a:xfrm>
        </p:spPr>
        <p:txBody>
          <a:bodyPr numCol="2" anchor="b">
            <a:normAutofit/>
          </a:bodyPr>
          <a:lstStyle/>
          <a:p>
            <a:r>
              <a:rPr lang="en-US" dirty="0">
                <a:solidFill>
                  <a:srgbClr val="7A81FF"/>
                </a:solidFill>
                <a:latin typeface="Elephant" panose="02020904090505020303" pitchFamily="18" charset="77"/>
              </a:rPr>
              <a:t>What I do:</a:t>
            </a:r>
          </a:p>
        </p:txBody>
      </p:sp>
      <p:pic>
        <p:nvPicPr>
          <p:cNvPr id="10" name="TOI10273dhighres20r-3.mov">
            <a:hlinkClick r:id="" action="ppaction://media"/>
            <a:extLst>
              <a:ext uri="{FF2B5EF4-FFF2-40B4-BE49-F238E27FC236}">
                <a16:creationId xmlns:a16="http://schemas.microsoft.com/office/drawing/2014/main" id="{71F9C920-6ED0-75AB-25BB-9BC215C8E26B}"/>
              </a:ext>
            </a:extLst>
          </p:cNvPr>
          <p:cNvPicPr>
            <a:picLocks noChangeAspect="1"/>
          </p:cNvPicPr>
          <p:nvPr>
            <a:videoFile r:link="rId1"/>
            <p:extLst>
              <p:ext uri="{DAA4B4D4-6D71-4841-9C94-3DE7FCFB9230}">
                <p14:media xmlns:p14="http://schemas.microsoft.com/office/powerpoint/2010/main" r:embed="rId2">
                  <p14:trim end="8670.9203"/>
                  <p14:fade out="2000"/>
                </p14:media>
              </p:ext>
            </p:extLst>
          </p:nvPr>
        </p:nvPicPr>
        <p:blipFill>
          <a:blip r:embed="rId13"/>
          <a:stretch>
            <a:fillRect/>
          </a:stretch>
        </p:blipFill>
        <p:spPr>
          <a:xfrm>
            <a:off x="387940" y="562416"/>
            <a:ext cx="3417561" cy="2135975"/>
          </a:xfrm>
          <a:prstGeom prst="rect">
            <a:avLst/>
          </a:prstGeom>
        </p:spPr>
      </p:pic>
      <p:pic>
        <p:nvPicPr>
          <p:cNvPr id="9" name="TESSTOISLQ.mov" descr="A red circle with black background&#10;&#10;Description automatically generated">
            <a:hlinkClick r:id="" action="ppaction://ole?verb=0"/>
            <a:hlinkHover r:id="" action="ppaction://ole?verb=0"/>
            <a:extLst>
              <a:ext uri="{FF2B5EF4-FFF2-40B4-BE49-F238E27FC236}">
                <a16:creationId xmlns:a16="http://schemas.microsoft.com/office/drawing/2014/main" id="{0F9E5CB9-2F39-86BE-BE4A-DE879A6E5AA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30315" t="21128" r="26378" b="21128"/>
          <a:stretch/>
        </p:blipFill>
        <p:spPr>
          <a:xfrm>
            <a:off x="4456730" y="519880"/>
            <a:ext cx="2218788" cy="2218837"/>
          </a:xfrm>
          <a:prstGeom prst="rect">
            <a:avLst/>
          </a:prstGeom>
        </p:spPr>
      </p:pic>
      <p:sp>
        <p:nvSpPr>
          <p:cNvPr id="8" name="Content Placeholder 5">
            <a:extLst>
              <a:ext uri="{FF2B5EF4-FFF2-40B4-BE49-F238E27FC236}">
                <a16:creationId xmlns:a16="http://schemas.microsoft.com/office/drawing/2014/main" id="{D024FDB9-BA61-48C6-E359-B3AE8DBE681D}"/>
              </a:ext>
            </a:extLst>
          </p:cNvPr>
          <p:cNvSpPr>
            <a:spLocks noGrp="1"/>
          </p:cNvSpPr>
          <p:nvPr>
            <p:ph idx="1"/>
          </p:nvPr>
        </p:nvSpPr>
        <p:spPr>
          <a:xfrm>
            <a:off x="407110" y="3919729"/>
            <a:ext cx="3343326" cy="2389817"/>
          </a:xfrm>
        </p:spPr>
        <p:txBody>
          <a:bodyPr numCol="1" anchor="t">
            <a:normAutofit/>
          </a:bodyPr>
          <a:lstStyle/>
          <a:p>
            <a:pPr>
              <a:lnSpc>
                <a:spcPct val="130000"/>
              </a:lnSpc>
            </a:pPr>
            <a:r>
              <a:rPr lang="en-US" sz="1200" dirty="0">
                <a:solidFill>
                  <a:srgbClr val="7A81FF"/>
                </a:solidFill>
                <a:latin typeface="Univers Condensed" panose="020B0506020202050204" pitchFamily="34" charset="0"/>
              </a:rPr>
              <a:t>Python (especially matplotlib.3d.animate)</a:t>
            </a:r>
          </a:p>
          <a:p>
            <a:pPr>
              <a:lnSpc>
                <a:spcPct val="130000"/>
              </a:lnSpc>
            </a:pPr>
            <a:r>
              <a:rPr lang="en-US" sz="1200" dirty="0" err="1">
                <a:solidFill>
                  <a:srgbClr val="7A81FF"/>
                </a:solidFill>
                <a:latin typeface="Univers Condensed" panose="020B0506020202050204" pitchFamily="34" charset="0"/>
              </a:rPr>
              <a:t>Allesfitter</a:t>
            </a:r>
            <a:r>
              <a:rPr lang="en-US" sz="1200" dirty="0">
                <a:solidFill>
                  <a:srgbClr val="7A81FF"/>
                </a:solidFill>
                <a:latin typeface="Univers Condensed" panose="020B0506020202050204" pitchFamily="34" charset="0"/>
              </a:rPr>
              <a:t> (fits all! </a:t>
            </a:r>
            <a:r>
              <a:rPr lang="en-US" sz="1200" dirty="0">
                <a:solidFill>
                  <a:srgbClr val="7A81FF"/>
                </a:solidFill>
                <a:latin typeface="Univers Condensed" panose="020B0506020202050204" pitchFamily="34" charset="0"/>
                <a:sym typeface="Wingdings" pitchFamily="2" charset="2"/>
              </a:rPr>
              <a:t> binaries, transiting exoplanets, RVs, flares and more) </a:t>
            </a:r>
          </a:p>
          <a:p>
            <a:pPr>
              <a:lnSpc>
                <a:spcPct val="130000"/>
              </a:lnSpc>
            </a:pPr>
            <a:r>
              <a:rPr lang="en-US" sz="1200" dirty="0">
                <a:solidFill>
                  <a:srgbClr val="7A81FF"/>
                </a:solidFill>
                <a:latin typeface="Univers Condensed" panose="020B0506020202050204" pitchFamily="34" charset="0"/>
                <a:sym typeface="Wingdings" pitchFamily="2" charset="2"/>
              </a:rPr>
              <a:t>Packages for stellar parameters: </a:t>
            </a:r>
            <a:r>
              <a:rPr lang="en-US" sz="1200" dirty="0" err="1">
                <a:solidFill>
                  <a:srgbClr val="7A81FF"/>
                </a:solidFill>
                <a:latin typeface="Univers Condensed" panose="020B0506020202050204" pitchFamily="34" charset="0"/>
                <a:sym typeface="Wingdings" pitchFamily="2" charset="2"/>
              </a:rPr>
              <a:t>astroARIADNE</a:t>
            </a:r>
            <a:r>
              <a:rPr lang="en-US" sz="1200" dirty="0">
                <a:solidFill>
                  <a:srgbClr val="7A81FF"/>
                </a:solidFill>
                <a:latin typeface="Univers Condensed" panose="020B0506020202050204" pitchFamily="34" charset="0"/>
                <a:sym typeface="Wingdings" pitchFamily="2" charset="2"/>
              </a:rPr>
              <a:t>, </a:t>
            </a:r>
            <a:r>
              <a:rPr lang="en-US" sz="1200" dirty="0" err="1">
                <a:solidFill>
                  <a:srgbClr val="7A81FF"/>
                </a:solidFill>
                <a:latin typeface="Univers Condensed" panose="020B0506020202050204" pitchFamily="34" charset="0"/>
                <a:sym typeface="Wingdings" pitchFamily="2" charset="2"/>
              </a:rPr>
              <a:t>Pysynphot</a:t>
            </a:r>
            <a:r>
              <a:rPr lang="en-US" sz="1200" dirty="0">
                <a:solidFill>
                  <a:srgbClr val="7A81FF"/>
                </a:solidFill>
                <a:latin typeface="Univers Condensed" panose="020B0506020202050204" pitchFamily="34" charset="0"/>
                <a:sym typeface="Wingdings" pitchFamily="2" charset="2"/>
              </a:rPr>
              <a:t>, </a:t>
            </a:r>
            <a:r>
              <a:rPr lang="en-US" sz="1200" dirty="0" err="1">
                <a:solidFill>
                  <a:srgbClr val="7A81FF"/>
                </a:solidFill>
                <a:latin typeface="Univers Condensed" panose="020B0506020202050204" pitchFamily="34" charset="0"/>
                <a:sym typeface="Wingdings" pitchFamily="2" charset="2"/>
              </a:rPr>
              <a:t>Specmatch</a:t>
            </a:r>
            <a:r>
              <a:rPr lang="en-US" sz="1200" dirty="0">
                <a:solidFill>
                  <a:srgbClr val="7A81FF"/>
                </a:solidFill>
                <a:latin typeface="Univers Condensed" panose="020B0506020202050204" pitchFamily="34" charset="0"/>
                <a:sym typeface="Wingdings" pitchFamily="2" charset="2"/>
              </a:rPr>
              <a:t>-EMP</a:t>
            </a:r>
          </a:p>
          <a:p>
            <a:pPr>
              <a:lnSpc>
                <a:spcPct val="130000"/>
              </a:lnSpc>
            </a:pPr>
            <a:endParaRPr lang="en-US" sz="1200" dirty="0">
              <a:solidFill>
                <a:srgbClr val="7A81FF"/>
              </a:solidFill>
              <a:latin typeface="Univers Condensed" panose="020B0506020202050204" pitchFamily="34" charset="0"/>
              <a:sym typeface="Wingdings" pitchFamily="2" charset="2"/>
            </a:endParaRPr>
          </a:p>
        </p:txBody>
      </p:sp>
      <p:sp>
        <p:nvSpPr>
          <p:cNvPr id="11" name="Title 4">
            <a:extLst>
              <a:ext uri="{FF2B5EF4-FFF2-40B4-BE49-F238E27FC236}">
                <a16:creationId xmlns:a16="http://schemas.microsoft.com/office/drawing/2014/main" id="{789C9DCD-F4BD-B156-BA85-A09300A00202}"/>
              </a:ext>
            </a:extLst>
          </p:cNvPr>
          <p:cNvSpPr txBox="1">
            <a:spLocks/>
          </p:cNvSpPr>
          <p:nvPr/>
        </p:nvSpPr>
        <p:spPr>
          <a:xfrm>
            <a:off x="475327" y="2865628"/>
            <a:ext cx="3071599" cy="805934"/>
          </a:xfrm>
          <a:prstGeom prst="rect">
            <a:avLst/>
          </a:prstGeom>
        </p:spPr>
        <p:txBody>
          <a:bodyPr vert="horz" lIns="91440" tIns="45720" rIns="91440" bIns="45720" numCol="1" rtlCol="0" anchor="b">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br>
              <a:rPr lang="en-US" dirty="0">
                <a:solidFill>
                  <a:srgbClr val="7A81FF"/>
                </a:solidFill>
                <a:latin typeface="Elephant" panose="02020904090505020303" pitchFamily="18" charset="77"/>
              </a:rPr>
            </a:br>
            <a:r>
              <a:rPr lang="en-US" dirty="0">
                <a:solidFill>
                  <a:srgbClr val="7A81FF"/>
                </a:solidFill>
                <a:latin typeface="Elephant" panose="02020904090505020303" pitchFamily="18" charset="77"/>
              </a:rPr>
              <a:t>Top Skills:</a:t>
            </a:r>
          </a:p>
        </p:txBody>
      </p:sp>
      <p:sp>
        <p:nvSpPr>
          <p:cNvPr id="12" name="Content Placeholder 5">
            <a:extLst>
              <a:ext uri="{FF2B5EF4-FFF2-40B4-BE49-F238E27FC236}">
                <a16:creationId xmlns:a16="http://schemas.microsoft.com/office/drawing/2014/main" id="{6C52C61E-C279-C0C1-0A8D-1C142EF6FE60}"/>
              </a:ext>
            </a:extLst>
          </p:cNvPr>
          <p:cNvSpPr txBox="1">
            <a:spLocks/>
          </p:cNvSpPr>
          <p:nvPr/>
        </p:nvSpPr>
        <p:spPr>
          <a:xfrm>
            <a:off x="7336907" y="1041966"/>
            <a:ext cx="4472922" cy="5087669"/>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1400" dirty="0">
                <a:solidFill>
                  <a:srgbClr val="7A81FF"/>
                </a:solidFill>
                <a:latin typeface="Univers Condensed" panose="020B0506020202050204" pitchFamily="34" charset="0"/>
              </a:rPr>
              <a:t>3rd  Year</a:t>
            </a:r>
          </a:p>
          <a:p>
            <a:pPr>
              <a:lnSpc>
                <a:spcPct val="130000"/>
              </a:lnSpc>
            </a:pPr>
            <a:r>
              <a:rPr lang="en-US" sz="1400" dirty="0" err="1">
                <a:solidFill>
                  <a:srgbClr val="7A81FF"/>
                </a:solidFill>
                <a:latin typeface="Univers Condensed" panose="020B0506020202050204" pitchFamily="34" charset="0"/>
              </a:rPr>
              <a:t>Equitea</a:t>
            </a:r>
            <a:r>
              <a:rPr lang="en-US" sz="1400" dirty="0">
                <a:solidFill>
                  <a:srgbClr val="7A81FF"/>
                </a:solidFill>
                <a:latin typeface="Univers Condensed" panose="020B0506020202050204" pitchFamily="34" charset="0"/>
              </a:rPr>
              <a:t> co-founder ☕️</a:t>
            </a:r>
          </a:p>
          <a:p>
            <a:pPr>
              <a:lnSpc>
                <a:spcPct val="130000"/>
              </a:lnSpc>
            </a:pPr>
            <a:r>
              <a:rPr lang="en-US" sz="1400" dirty="0">
                <a:solidFill>
                  <a:srgbClr val="7A81FF"/>
                </a:solidFill>
                <a:latin typeface="Univers Condensed" panose="020B0506020202050204" pitchFamily="34" charset="0"/>
              </a:rPr>
              <a:t>Office: F19B (the mini corridor by the stairs to the common room, </a:t>
            </a:r>
            <a:r>
              <a:rPr lang="en-US" sz="1400" dirty="0" err="1">
                <a:solidFill>
                  <a:srgbClr val="7A81FF"/>
                </a:solidFill>
                <a:latin typeface="Univers Condensed" panose="020B0506020202050204" pitchFamily="34" charset="0"/>
              </a:rPr>
              <a:t>cosy</a:t>
            </a:r>
            <a:r>
              <a:rPr lang="en-US" sz="1400" dirty="0">
                <a:solidFill>
                  <a:srgbClr val="7A81FF"/>
                </a:solidFill>
                <a:latin typeface="Univers Condensed" panose="020B0506020202050204" pitchFamily="34" charset="0"/>
              </a:rPr>
              <a:t> vibes)</a:t>
            </a:r>
          </a:p>
          <a:p>
            <a:pPr>
              <a:lnSpc>
                <a:spcPct val="130000"/>
              </a:lnSpc>
            </a:pPr>
            <a:r>
              <a:rPr lang="en-US" sz="1400" dirty="0">
                <a:solidFill>
                  <a:srgbClr val="7A81FF"/>
                </a:solidFill>
                <a:latin typeface="Univers Condensed" panose="020B0506020202050204" pitchFamily="34" charset="0"/>
              </a:rPr>
              <a:t>Supervisor: Matt Burleigh</a:t>
            </a:r>
          </a:p>
          <a:p>
            <a:pPr>
              <a:lnSpc>
                <a:spcPct val="130000"/>
              </a:lnSpc>
            </a:pPr>
            <a:r>
              <a:rPr lang="en-US" sz="1400" dirty="0">
                <a:solidFill>
                  <a:srgbClr val="7A81FF"/>
                </a:solidFill>
                <a:latin typeface="Univers Condensed" panose="020B0506020202050204" pitchFamily="34" charset="0"/>
              </a:rPr>
              <a:t>Part of NGTS gang 🤙🤙🤙</a:t>
            </a:r>
          </a:p>
          <a:p>
            <a:pPr>
              <a:lnSpc>
                <a:spcPct val="130000"/>
              </a:lnSpc>
            </a:pPr>
            <a:r>
              <a:rPr lang="en-US" sz="1400" dirty="0">
                <a:solidFill>
                  <a:srgbClr val="7A81FF"/>
                </a:solidFill>
                <a:latin typeface="Univers Condensed" panose="020B0506020202050204" pitchFamily="34" charset="0"/>
              </a:rPr>
              <a:t>Looking for transiting exoplanets in photometry </a:t>
            </a:r>
          </a:p>
          <a:p>
            <a:pPr>
              <a:lnSpc>
                <a:spcPct val="130000"/>
              </a:lnSpc>
            </a:pPr>
            <a:r>
              <a:rPr lang="en-US" sz="1400" dirty="0">
                <a:solidFill>
                  <a:srgbClr val="7A81FF"/>
                </a:solidFill>
                <a:latin typeface="Univers Condensed" panose="020B0506020202050204" pitchFamily="34" charset="0"/>
              </a:rPr>
              <a:t>Countless nights of  observing remotely (and also in South Africa 🍷)</a:t>
            </a:r>
          </a:p>
          <a:p>
            <a:pPr>
              <a:lnSpc>
                <a:spcPct val="130000"/>
              </a:lnSpc>
            </a:pPr>
            <a:r>
              <a:rPr lang="en-US" sz="1400" dirty="0">
                <a:solidFill>
                  <a:srgbClr val="7A81FF"/>
                </a:solidFill>
                <a:latin typeface="Univers Condensed" panose="020B0506020202050204" pitchFamily="34" charset="0"/>
              </a:rPr>
              <a:t>Still working on a ‘trash-to-treasure’ project rounding up missed TESS Objects of Interest in NGTS data </a:t>
            </a:r>
            <a:r>
              <a:rPr lang="en-US" sz="1400" dirty="0">
                <a:solidFill>
                  <a:srgbClr val="7A81FF"/>
                </a:solidFill>
                <a:latin typeface="Univers Condensed" panose="020B0506020202050204" pitchFamily="34" charset="0"/>
                <a:sym typeface="Wingdings" pitchFamily="2" charset="2"/>
              </a:rPr>
              <a:t> Hopefully doing some papers on a collection of </a:t>
            </a:r>
            <a:r>
              <a:rPr lang="en-US" sz="1400" dirty="0" err="1">
                <a:solidFill>
                  <a:srgbClr val="7A81FF"/>
                </a:solidFill>
                <a:latin typeface="Univers Condensed" panose="020B0506020202050204" pitchFamily="34" charset="0"/>
                <a:sym typeface="Wingdings" pitchFamily="2" charset="2"/>
              </a:rPr>
              <a:t>Neptunes</a:t>
            </a:r>
            <a:r>
              <a:rPr lang="en-US" sz="1400" dirty="0">
                <a:solidFill>
                  <a:srgbClr val="7A81FF"/>
                </a:solidFill>
                <a:latin typeface="Univers Condensed" panose="020B0506020202050204" pitchFamily="34" charset="0"/>
                <a:sym typeface="Wingdings" pitchFamily="2" charset="2"/>
              </a:rPr>
              <a:t> and </a:t>
            </a:r>
            <a:r>
              <a:rPr lang="en-US" sz="1400" dirty="0" err="1">
                <a:solidFill>
                  <a:srgbClr val="7A81FF"/>
                </a:solidFill>
                <a:latin typeface="Univers Condensed" panose="020B0506020202050204" pitchFamily="34" charset="0"/>
                <a:sym typeface="Wingdings" pitchFamily="2" charset="2"/>
              </a:rPr>
              <a:t>Jupiters</a:t>
            </a:r>
            <a:r>
              <a:rPr lang="en-US" sz="1400" dirty="0">
                <a:solidFill>
                  <a:srgbClr val="7A81FF"/>
                </a:solidFill>
                <a:latin typeface="Univers Condensed" panose="020B0506020202050204" pitchFamily="34" charset="0"/>
                <a:sym typeface="Wingdings" pitchFamily="2" charset="2"/>
              </a:rPr>
              <a:t> 😍</a:t>
            </a:r>
          </a:p>
          <a:p>
            <a:pPr>
              <a:lnSpc>
                <a:spcPct val="130000"/>
              </a:lnSpc>
            </a:pPr>
            <a:r>
              <a:rPr lang="en-US" sz="1400" dirty="0">
                <a:solidFill>
                  <a:srgbClr val="7A81FF"/>
                </a:solidFill>
                <a:latin typeface="Univers Condensed" panose="020B0506020202050204" pitchFamily="34" charset="0"/>
                <a:sym typeface="Wingdings" pitchFamily="2" charset="2"/>
              </a:rPr>
              <a:t>Writing a paper on three long period planets</a:t>
            </a:r>
          </a:p>
        </p:txBody>
      </p:sp>
      <p:pic>
        <p:nvPicPr>
          <p:cNvPr id="30" name="Picture 29" descr="A picture of Alicia Kendall, a white woman with short blond hair inside a yellow frame by Table Mountain, South Africa. Alicia is smiling and kneeling in the frame.">
            <a:extLst>
              <a:ext uri="{FF2B5EF4-FFF2-40B4-BE49-F238E27FC236}">
                <a16:creationId xmlns:a16="http://schemas.microsoft.com/office/drawing/2014/main" id="{F8B1E2CA-5BC4-88F5-B23D-9C40A0CC4679}"/>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3887202" y="2951430"/>
            <a:ext cx="3363538" cy="3095998"/>
          </a:xfrm>
          <a:prstGeom prst="rect">
            <a:avLst/>
          </a:prstGeom>
          <a:ln w="38100">
            <a:noFill/>
          </a:ln>
        </p:spPr>
      </p:pic>
    </p:spTree>
    <p:extLst>
      <p:ext uri="{BB962C8B-B14F-4D97-AF65-F5344CB8AC3E}">
        <p14:creationId xmlns:p14="http://schemas.microsoft.com/office/powerpoint/2010/main" val="38005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9"/>
                                        </p:tgtEl>
                                      </p:cBhvr>
                                    </p:cmd>
                                  </p:childTnLst>
                                </p:cTn>
                              </p:par>
                              <p:par>
                                <p:cTn id="7" presetID="1" presetClass="mediacall" presetSubtype="0" fill="hold" nodeType="withEffect">
                                  <p:stCondLst>
                                    <p:cond delay="0"/>
                                  </p:stCondLst>
                                  <p:childTnLst>
                                    <p:cmd type="call" cmd="playFrom(0.0)">
                                      <p:cBhvr>
                                        <p:cTn id="8" dur="413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video>
              <p:cMediaNode vol="80000">
                <p:cTn id="10" repeatCount="indefinite" fill="hold" display="0">
                  <p:stCondLst>
                    <p:cond delay="indefinite"/>
                  </p:stCondLst>
                </p:cTn>
                <p:tgtEl>
                  <p:spTgt spid="1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227492" y="567176"/>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A30262"/>
                </a:solidFill>
                <a:latin typeface="OpenDyslexic" pitchFamily="2" charset="77"/>
                <a:ea typeface="Roboto Black" panose="02000000000000000000" pitchFamily="2" charset="0"/>
                <a:cs typeface="+mn-cs"/>
              </a:rPr>
              <a:t>Fixing the Slide</a:t>
            </a:r>
            <a:endParaRPr kumimoji="0" lang="en-GB"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067D0F21-D672-B3F0-FB3D-410FB5623431}"/>
              </a:ext>
            </a:extLst>
          </p:cNvPr>
          <p:cNvSpPr txBox="1"/>
          <p:nvPr/>
        </p:nvSpPr>
        <p:spPr>
          <a:xfrm>
            <a:off x="1686985" y="1490506"/>
            <a:ext cx="9652543" cy="4524315"/>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Change text </a:t>
            </a: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for better contrast</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Change fonts to sans serif non-condensed fonts</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b="1" i="0" u="none" strike="noStrike"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rPr>
              <a:t>Increase body text font size</a:t>
            </a:r>
          </a:p>
          <a:p>
            <a:pPr marL="571500" indent="-5715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Split into two slides</a:t>
            </a:r>
          </a:p>
        </p:txBody>
      </p:sp>
    </p:spTree>
    <p:extLst>
      <p:ext uri="{BB962C8B-B14F-4D97-AF65-F5344CB8AC3E}">
        <p14:creationId xmlns:p14="http://schemas.microsoft.com/office/powerpoint/2010/main" val="210732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bstract design of flower petals in pastel">
            <a:extLst>
              <a:ext uri="{FF2B5EF4-FFF2-40B4-BE49-F238E27FC236}">
                <a16:creationId xmlns:a16="http://schemas.microsoft.com/office/drawing/2014/main" id="{6A1BF852-8703-1DE7-DEC6-03A6D8527596}"/>
              </a:ext>
            </a:extLst>
          </p:cNvPr>
          <p:cNvPicPr>
            <a:picLocks noChangeAspect="1"/>
          </p:cNvPicPr>
          <p:nvPr/>
        </p:nvPicPr>
        <p:blipFill rotWithShape="1">
          <a:blip r:embed="rId3" cstate="hqprint">
            <a:alphaModFix amt="30000"/>
            <a:extLst>
              <a:ext uri="{28A0092B-C50C-407E-A947-70E740481C1C}">
                <a14:useLocalDpi xmlns:a14="http://schemas.microsoft.com/office/drawing/2010/main"/>
              </a:ext>
            </a:extLst>
          </a:blip>
          <a:srcRect/>
          <a:stretch/>
        </p:blipFill>
        <p:spPr>
          <a:xfrm>
            <a:off x="0" y="0"/>
            <a:ext cx="12191980" cy="6858000"/>
          </a:xfrm>
          <a:prstGeom prst="rect">
            <a:avLst/>
          </a:prstGeom>
        </p:spPr>
      </p:pic>
      <p:pic>
        <p:nvPicPr>
          <p:cNvPr id="28" name="Picture 27" descr="A screenshot of a video game&#10;&#10;Description automatically generated with low confidence">
            <a:extLst>
              <a:ext uri="{FF2B5EF4-FFF2-40B4-BE49-F238E27FC236}">
                <a16:creationId xmlns:a16="http://schemas.microsoft.com/office/drawing/2014/main" id="{788BAED3-7A9F-30CF-BAF5-45D815694CE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31" name="Picture 30" descr="A screenshot of a video game&#10;&#10;Description automatically generated with low confidence">
            <a:extLst>
              <a:ext uri="{FF2B5EF4-FFF2-40B4-BE49-F238E27FC236}">
                <a16:creationId xmlns:a16="http://schemas.microsoft.com/office/drawing/2014/main" id="{05425FBA-0718-4BCF-69AA-DA006D3E79F1}"/>
              </a:ext>
            </a:extLst>
          </p:cNvPr>
          <p:cNvPicPr>
            <a:picLocks/>
          </p:cNvPicPr>
          <p:nvPr/>
        </p:nvPicPr>
        <p:blipFill rotWithShape="1">
          <a:blip r:embed="rId6" cstate="hqprint">
            <a:alphaModFix amt="85000"/>
            <a:extLst>
              <a:ext uri="{BEBA8EAE-BF5A-486C-A8C5-ECC9F3942E4B}">
                <a14:imgProps xmlns:a14="http://schemas.microsoft.com/office/drawing/2010/main">
                  <a14:imgLayer r:embed="rId7">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661618" y="345864"/>
            <a:ext cx="11055055" cy="6095609"/>
          </a:xfrm>
          <a:prstGeom prst="rect">
            <a:avLst/>
          </a:prstGeom>
        </p:spPr>
      </p:pic>
      <p:sp>
        <p:nvSpPr>
          <p:cNvPr id="7" name="Title 4">
            <a:extLst>
              <a:ext uri="{FF2B5EF4-FFF2-40B4-BE49-F238E27FC236}">
                <a16:creationId xmlns:a16="http://schemas.microsoft.com/office/drawing/2014/main" id="{61DE425B-45B4-D772-DA6E-13BDD4304F03}"/>
              </a:ext>
            </a:extLst>
          </p:cNvPr>
          <p:cNvSpPr>
            <a:spLocks noGrp="1"/>
          </p:cNvSpPr>
          <p:nvPr>
            <p:ph type="title"/>
          </p:nvPr>
        </p:nvSpPr>
        <p:spPr>
          <a:xfrm>
            <a:off x="3528259" y="188853"/>
            <a:ext cx="5135462" cy="1060137"/>
          </a:xfrm>
        </p:spPr>
        <p:txBody>
          <a:bodyPr numCol="2" anchor="b">
            <a:normAutofit/>
          </a:bodyPr>
          <a:lstStyle/>
          <a:p>
            <a:r>
              <a:rPr lang="en-US" sz="6000" dirty="0">
                <a:solidFill>
                  <a:srgbClr val="76D6FF"/>
                </a:solidFill>
                <a:latin typeface="OpenDyslexic" pitchFamily="2" charset="77"/>
              </a:rPr>
              <a:t>What I do:</a:t>
            </a:r>
          </a:p>
        </p:txBody>
      </p:sp>
      <p:sp>
        <p:nvSpPr>
          <p:cNvPr id="12" name="Content Placeholder 5">
            <a:extLst>
              <a:ext uri="{FF2B5EF4-FFF2-40B4-BE49-F238E27FC236}">
                <a16:creationId xmlns:a16="http://schemas.microsoft.com/office/drawing/2014/main" id="{6C52C61E-C279-C0C1-0A8D-1C142EF6FE60}"/>
              </a:ext>
            </a:extLst>
          </p:cNvPr>
          <p:cNvSpPr txBox="1">
            <a:spLocks/>
          </p:cNvSpPr>
          <p:nvPr/>
        </p:nvSpPr>
        <p:spPr>
          <a:xfrm>
            <a:off x="615049" y="1161613"/>
            <a:ext cx="11148191" cy="5853341"/>
          </a:xfrm>
          <a:prstGeom prst="rect">
            <a:avLst/>
          </a:prstGeom>
        </p:spPr>
        <p:txBody>
          <a:bodyPr vert="horz" lIns="91440" tIns="45720" rIns="91440" bIns="45720" numCol="1" rtlCol="0" anchor="t">
            <a:noAutofit/>
          </a:bodyPr>
          <a:lst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3200" dirty="0">
                <a:solidFill>
                  <a:srgbClr val="76D6FF"/>
                </a:solidFill>
                <a:latin typeface=""/>
              </a:rPr>
              <a:t>3rd Year</a:t>
            </a:r>
          </a:p>
          <a:p>
            <a:pPr>
              <a:lnSpc>
                <a:spcPct val="130000"/>
              </a:lnSpc>
            </a:pPr>
            <a:r>
              <a:rPr lang="en-US" sz="3200" dirty="0" err="1">
                <a:solidFill>
                  <a:srgbClr val="76D6FF"/>
                </a:solidFill>
                <a:latin typeface=""/>
              </a:rPr>
              <a:t>Equitea</a:t>
            </a:r>
            <a:r>
              <a:rPr lang="en-US" sz="3200" dirty="0">
                <a:solidFill>
                  <a:srgbClr val="76D6FF"/>
                </a:solidFill>
                <a:latin typeface=""/>
              </a:rPr>
              <a:t> co-founder ☕️</a:t>
            </a:r>
          </a:p>
          <a:p>
            <a:pPr>
              <a:lnSpc>
                <a:spcPct val="130000"/>
              </a:lnSpc>
            </a:pPr>
            <a:r>
              <a:rPr lang="en-US" sz="3200" dirty="0">
                <a:solidFill>
                  <a:srgbClr val="76D6FF"/>
                </a:solidFill>
                <a:latin typeface=""/>
              </a:rPr>
              <a:t>Office: F19B (the mini corridor by the stairs to the common room, </a:t>
            </a:r>
            <a:r>
              <a:rPr lang="en-US" sz="3200" dirty="0" err="1">
                <a:solidFill>
                  <a:srgbClr val="76D6FF"/>
                </a:solidFill>
                <a:latin typeface=""/>
              </a:rPr>
              <a:t>cosy</a:t>
            </a:r>
            <a:r>
              <a:rPr lang="en-US" sz="3200" dirty="0">
                <a:solidFill>
                  <a:srgbClr val="76D6FF"/>
                </a:solidFill>
                <a:latin typeface=""/>
              </a:rPr>
              <a:t> vibes)</a:t>
            </a:r>
          </a:p>
          <a:p>
            <a:pPr>
              <a:lnSpc>
                <a:spcPct val="130000"/>
              </a:lnSpc>
            </a:pPr>
            <a:r>
              <a:rPr lang="en-US" sz="3200" dirty="0">
                <a:solidFill>
                  <a:srgbClr val="76D6FF"/>
                </a:solidFill>
                <a:latin typeface=""/>
              </a:rPr>
              <a:t>Supervisor: Matt Burleigh</a:t>
            </a:r>
          </a:p>
          <a:p>
            <a:pPr>
              <a:lnSpc>
                <a:spcPct val="130000"/>
              </a:lnSpc>
            </a:pPr>
            <a:r>
              <a:rPr lang="en-US" sz="3200" dirty="0">
                <a:solidFill>
                  <a:srgbClr val="76D6FF"/>
                </a:solidFill>
                <a:latin typeface=""/>
              </a:rPr>
              <a:t>Part of NGTS gang 🤙🤙🤙</a:t>
            </a:r>
          </a:p>
          <a:p>
            <a:pPr>
              <a:lnSpc>
                <a:spcPct val="130000"/>
              </a:lnSpc>
            </a:pPr>
            <a:r>
              <a:rPr lang="en-US" sz="3200" dirty="0">
                <a:solidFill>
                  <a:srgbClr val="76D6FF"/>
                </a:solidFill>
                <a:latin typeface=""/>
              </a:rPr>
              <a:t>Looking for transiting exoplanets in photometry </a:t>
            </a:r>
          </a:p>
          <a:p>
            <a:pPr>
              <a:lnSpc>
                <a:spcPct val="130000"/>
              </a:lnSpc>
            </a:pPr>
            <a:endParaRPr lang="en-US" sz="3200" dirty="0">
              <a:solidFill>
                <a:srgbClr val="76D6FF"/>
              </a:solidFill>
              <a:latin typeface=""/>
              <a:sym typeface="Wingdings" pitchFamily="2" charset="2"/>
            </a:endParaRPr>
          </a:p>
        </p:txBody>
      </p:sp>
    </p:spTree>
    <p:extLst>
      <p:ext uri="{BB962C8B-B14F-4D97-AF65-F5344CB8AC3E}">
        <p14:creationId xmlns:p14="http://schemas.microsoft.com/office/powerpoint/2010/main" val="2144512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bstract design of flower petals in pastel">
            <a:extLst>
              <a:ext uri="{FF2B5EF4-FFF2-40B4-BE49-F238E27FC236}">
                <a16:creationId xmlns:a16="http://schemas.microsoft.com/office/drawing/2014/main" id="{6A1BF852-8703-1DE7-DEC6-03A6D8527596}"/>
              </a:ext>
            </a:extLst>
          </p:cNvPr>
          <p:cNvPicPr>
            <a:picLocks noChangeAspect="1"/>
          </p:cNvPicPr>
          <p:nvPr/>
        </p:nvPicPr>
        <p:blipFill rotWithShape="1">
          <a:blip r:embed="rId3" cstate="hqprint">
            <a:alphaModFix amt="30000"/>
            <a:extLst>
              <a:ext uri="{28A0092B-C50C-407E-A947-70E740481C1C}">
                <a14:useLocalDpi xmlns:a14="http://schemas.microsoft.com/office/drawing/2010/main"/>
              </a:ext>
            </a:extLst>
          </a:blip>
          <a:srcRect/>
          <a:stretch/>
        </p:blipFill>
        <p:spPr>
          <a:xfrm>
            <a:off x="0" y="0"/>
            <a:ext cx="12191980" cy="6858000"/>
          </a:xfrm>
          <a:prstGeom prst="rect">
            <a:avLst/>
          </a:prstGeom>
        </p:spPr>
      </p:pic>
      <p:pic>
        <p:nvPicPr>
          <p:cNvPr id="28" name="Picture 27" descr="A screenshot of a video game&#10;&#10;Description automatically generated with low confidence">
            <a:extLst>
              <a:ext uri="{FF2B5EF4-FFF2-40B4-BE49-F238E27FC236}">
                <a16:creationId xmlns:a16="http://schemas.microsoft.com/office/drawing/2014/main" id="{788BAED3-7A9F-30CF-BAF5-45D815694CE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31" name="Picture 30" descr="A screenshot of a video game&#10;&#10;Description automatically generated with low confidence">
            <a:extLst>
              <a:ext uri="{FF2B5EF4-FFF2-40B4-BE49-F238E27FC236}">
                <a16:creationId xmlns:a16="http://schemas.microsoft.com/office/drawing/2014/main" id="{05425FBA-0718-4BCF-69AA-DA006D3E79F1}"/>
              </a:ext>
            </a:extLst>
          </p:cNvPr>
          <p:cNvPicPr>
            <a:picLocks/>
          </p:cNvPicPr>
          <p:nvPr/>
        </p:nvPicPr>
        <p:blipFill rotWithShape="1">
          <a:blip r:embed="rId6" cstate="hqprint">
            <a:alphaModFix amt="85000"/>
            <a:extLst>
              <a:ext uri="{BEBA8EAE-BF5A-486C-A8C5-ECC9F3942E4B}">
                <a14:imgProps xmlns:a14="http://schemas.microsoft.com/office/drawing/2010/main">
                  <a14:imgLayer r:embed="rId7">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428760" y="345864"/>
            <a:ext cx="11287913" cy="5701551"/>
          </a:xfrm>
          <a:prstGeom prst="rect">
            <a:avLst/>
          </a:prstGeom>
        </p:spPr>
      </p:pic>
      <p:sp>
        <p:nvSpPr>
          <p:cNvPr id="7" name="Title 4">
            <a:extLst>
              <a:ext uri="{FF2B5EF4-FFF2-40B4-BE49-F238E27FC236}">
                <a16:creationId xmlns:a16="http://schemas.microsoft.com/office/drawing/2014/main" id="{61DE425B-45B4-D772-DA6E-13BDD4304F03}"/>
              </a:ext>
            </a:extLst>
          </p:cNvPr>
          <p:cNvSpPr>
            <a:spLocks noGrp="1"/>
          </p:cNvSpPr>
          <p:nvPr>
            <p:ph type="title"/>
          </p:nvPr>
        </p:nvSpPr>
        <p:spPr>
          <a:xfrm>
            <a:off x="3528259" y="188853"/>
            <a:ext cx="5135462" cy="1060137"/>
          </a:xfrm>
        </p:spPr>
        <p:txBody>
          <a:bodyPr numCol="2" anchor="b">
            <a:normAutofit/>
          </a:bodyPr>
          <a:lstStyle/>
          <a:p>
            <a:r>
              <a:rPr lang="en-US" sz="6000" dirty="0">
                <a:solidFill>
                  <a:srgbClr val="76D6FF"/>
                </a:solidFill>
                <a:latin typeface="OpenDyslexic" pitchFamily="2" charset="77"/>
              </a:rPr>
              <a:t>What I do:</a:t>
            </a:r>
          </a:p>
        </p:txBody>
      </p:sp>
      <p:sp>
        <p:nvSpPr>
          <p:cNvPr id="12" name="Content Placeholder 5">
            <a:extLst>
              <a:ext uri="{FF2B5EF4-FFF2-40B4-BE49-F238E27FC236}">
                <a16:creationId xmlns:a16="http://schemas.microsoft.com/office/drawing/2014/main" id="{6C52C61E-C279-C0C1-0A8D-1C142EF6FE60}"/>
              </a:ext>
            </a:extLst>
          </p:cNvPr>
          <p:cNvSpPr txBox="1">
            <a:spLocks/>
          </p:cNvSpPr>
          <p:nvPr/>
        </p:nvSpPr>
        <p:spPr>
          <a:xfrm>
            <a:off x="615049" y="2172385"/>
            <a:ext cx="11148191" cy="5853341"/>
          </a:xfrm>
          <a:prstGeom prst="rect">
            <a:avLst/>
          </a:prstGeom>
        </p:spPr>
        <p:txBody>
          <a:bodyPr vert="horz" lIns="91440" tIns="45720" rIns="91440" bIns="45720" numCol="1" rtlCol="0" anchor="t">
            <a:noAutofit/>
          </a:bodyPr>
          <a:lst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3200" dirty="0">
                <a:solidFill>
                  <a:srgbClr val="76D6FF"/>
                </a:solidFill>
                <a:latin typeface=""/>
              </a:rPr>
              <a:t>Countless nights of  observing remotely</a:t>
            </a:r>
          </a:p>
          <a:p>
            <a:pPr>
              <a:lnSpc>
                <a:spcPct val="130000"/>
              </a:lnSpc>
            </a:pPr>
            <a:r>
              <a:rPr lang="en-US" sz="3200" dirty="0">
                <a:solidFill>
                  <a:srgbClr val="76D6FF"/>
                </a:solidFill>
                <a:latin typeface=""/>
              </a:rPr>
              <a:t>Trash-to-treasure project for missed                              TESS objects in NGTS data </a:t>
            </a:r>
            <a:r>
              <a:rPr lang="en-US" sz="3200" dirty="0">
                <a:solidFill>
                  <a:srgbClr val="7A81FF"/>
                </a:solidFill>
                <a:latin typeface="Univers Condensed" panose="020B0506020202050204" pitchFamily="34" charset="0"/>
                <a:sym typeface="Wingdings" pitchFamily="2" charset="2"/>
              </a:rPr>
              <a:t>😍</a:t>
            </a:r>
            <a:endParaRPr lang="en-US" sz="3200" dirty="0">
              <a:solidFill>
                <a:srgbClr val="76D6FF"/>
              </a:solidFill>
              <a:latin typeface=""/>
            </a:endParaRPr>
          </a:p>
          <a:p>
            <a:pPr>
              <a:lnSpc>
                <a:spcPct val="130000"/>
              </a:lnSpc>
            </a:pPr>
            <a:r>
              <a:rPr lang="en-US" sz="3200" dirty="0">
                <a:solidFill>
                  <a:srgbClr val="76D6FF"/>
                </a:solidFill>
                <a:latin typeface=""/>
              </a:rPr>
              <a:t>Hopefully papers on a collection of </a:t>
            </a:r>
            <a:r>
              <a:rPr lang="en-US" sz="3200" dirty="0" err="1">
                <a:solidFill>
                  <a:srgbClr val="76D6FF"/>
                </a:solidFill>
                <a:latin typeface=""/>
              </a:rPr>
              <a:t>Neptunes</a:t>
            </a:r>
            <a:r>
              <a:rPr lang="en-US" sz="3200" dirty="0">
                <a:solidFill>
                  <a:srgbClr val="76D6FF"/>
                </a:solidFill>
                <a:latin typeface=""/>
              </a:rPr>
              <a:t> and </a:t>
            </a:r>
            <a:r>
              <a:rPr lang="en-US" sz="3200" dirty="0" err="1">
                <a:solidFill>
                  <a:srgbClr val="76D6FF"/>
                </a:solidFill>
                <a:latin typeface=""/>
              </a:rPr>
              <a:t>Jupiters</a:t>
            </a:r>
            <a:endParaRPr lang="en-US" sz="3200" dirty="0">
              <a:solidFill>
                <a:srgbClr val="76D6FF"/>
              </a:solidFill>
              <a:latin typeface=""/>
            </a:endParaRPr>
          </a:p>
          <a:p>
            <a:pPr>
              <a:lnSpc>
                <a:spcPct val="130000"/>
              </a:lnSpc>
            </a:pPr>
            <a:r>
              <a:rPr lang="en-US" sz="3200" dirty="0">
                <a:solidFill>
                  <a:srgbClr val="76D6FF"/>
                </a:solidFill>
                <a:latin typeface=""/>
                <a:sym typeface="Wingdings" pitchFamily="2" charset="2"/>
              </a:rPr>
              <a:t>Writing a paper on three long period planets</a:t>
            </a:r>
          </a:p>
        </p:txBody>
      </p:sp>
      <p:pic>
        <p:nvPicPr>
          <p:cNvPr id="5" name="Picture 4" descr="A picture of Alicia Kendall, a white woman with short blond hair inside a yellow frame by Table Mountain, South Africa. Alicia is smiling and kneeling in the frame.">
            <a:extLst>
              <a:ext uri="{FF2B5EF4-FFF2-40B4-BE49-F238E27FC236}">
                <a16:creationId xmlns:a16="http://schemas.microsoft.com/office/drawing/2014/main" id="{0266F420-7AEA-F986-A64E-0E13F6B6616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139936" y="635859"/>
            <a:ext cx="3809593" cy="3506573"/>
          </a:xfrm>
          <a:prstGeom prst="rect">
            <a:avLst/>
          </a:prstGeom>
          <a:ln w="38100">
            <a:noFill/>
          </a:ln>
        </p:spPr>
      </p:pic>
    </p:spTree>
    <p:extLst>
      <p:ext uri="{BB962C8B-B14F-4D97-AF65-F5344CB8AC3E}">
        <p14:creationId xmlns:p14="http://schemas.microsoft.com/office/powerpoint/2010/main" val="3726460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bstract design of flower petals in pastel">
            <a:extLst>
              <a:ext uri="{FF2B5EF4-FFF2-40B4-BE49-F238E27FC236}">
                <a16:creationId xmlns:a16="http://schemas.microsoft.com/office/drawing/2014/main" id="{6A1BF852-8703-1DE7-DEC6-03A6D8527596}"/>
              </a:ext>
            </a:extLst>
          </p:cNvPr>
          <p:cNvPicPr>
            <a:picLocks noChangeAspect="1"/>
          </p:cNvPicPr>
          <p:nvPr/>
        </p:nvPicPr>
        <p:blipFill rotWithShape="1">
          <a:blip r:embed="rId7" cstate="hqprint">
            <a:alphaModFix amt="30000"/>
            <a:extLst>
              <a:ext uri="{28A0092B-C50C-407E-A947-70E740481C1C}">
                <a14:useLocalDpi xmlns:a14="http://schemas.microsoft.com/office/drawing/2010/main"/>
              </a:ext>
            </a:extLst>
          </a:blip>
          <a:srcRect/>
          <a:stretch/>
        </p:blipFill>
        <p:spPr>
          <a:xfrm>
            <a:off x="0" y="0"/>
            <a:ext cx="12191980" cy="6858000"/>
          </a:xfrm>
          <a:prstGeom prst="rect">
            <a:avLst/>
          </a:prstGeom>
        </p:spPr>
      </p:pic>
      <p:pic>
        <p:nvPicPr>
          <p:cNvPr id="28" name="Picture 27" descr="A screenshot of a video game&#10;&#10;Description automatically generated with low confidence">
            <a:extLst>
              <a:ext uri="{FF2B5EF4-FFF2-40B4-BE49-F238E27FC236}">
                <a16:creationId xmlns:a16="http://schemas.microsoft.com/office/drawing/2014/main" id="{788BAED3-7A9F-30CF-BAF5-45D815694CEF}"/>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31" name="Picture 30" descr="A screenshot of a video game&#10;&#10;Description automatically generated with low confidence">
            <a:extLst>
              <a:ext uri="{FF2B5EF4-FFF2-40B4-BE49-F238E27FC236}">
                <a16:creationId xmlns:a16="http://schemas.microsoft.com/office/drawing/2014/main" id="{05425FBA-0718-4BCF-69AA-DA006D3E79F1}"/>
              </a:ext>
            </a:extLst>
          </p:cNvPr>
          <p:cNvPicPr>
            <a:picLocks/>
          </p:cNvPicPr>
          <p:nvPr/>
        </p:nvPicPr>
        <p:blipFill rotWithShape="1">
          <a:blip r:embed="rId10" cstate="hqprint">
            <a:alphaModFix amt="85000"/>
            <a:extLst>
              <a:ext uri="{BEBA8EAE-BF5A-486C-A8C5-ECC9F3942E4B}">
                <a14:imgProps xmlns:a14="http://schemas.microsoft.com/office/drawing/2010/main">
                  <a14:imgLayer r:embed="rId11">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284230" y="322561"/>
            <a:ext cx="11825301" cy="6407840"/>
          </a:xfrm>
          <a:prstGeom prst="rect">
            <a:avLst/>
          </a:prstGeom>
        </p:spPr>
      </p:pic>
      <p:sp>
        <p:nvSpPr>
          <p:cNvPr id="7" name="Title 4">
            <a:extLst>
              <a:ext uri="{FF2B5EF4-FFF2-40B4-BE49-F238E27FC236}">
                <a16:creationId xmlns:a16="http://schemas.microsoft.com/office/drawing/2014/main" id="{61DE425B-45B4-D772-DA6E-13BDD4304F03}"/>
              </a:ext>
            </a:extLst>
          </p:cNvPr>
          <p:cNvSpPr>
            <a:spLocks noGrp="1"/>
          </p:cNvSpPr>
          <p:nvPr>
            <p:ph type="title"/>
          </p:nvPr>
        </p:nvSpPr>
        <p:spPr>
          <a:xfrm>
            <a:off x="3528259" y="188853"/>
            <a:ext cx="5053033" cy="1060137"/>
          </a:xfrm>
        </p:spPr>
        <p:txBody>
          <a:bodyPr numCol="2" anchor="b">
            <a:normAutofit/>
          </a:bodyPr>
          <a:lstStyle/>
          <a:p>
            <a:r>
              <a:rPr lang="en-US" sz="6000" dirty="0">
                <a:solidFill>
                  <a:srgbClr val="76D6FF"/>
                </a:solidFill>
                <a:latin typeface="OpenDyslexic" pitchFamily="2" charset="77"/>
              </a:rPr>
              <a:t>Top Skills:</a:t>
            </a:r>
          </a:p>
        </p:txBody>
      </p:sp>
      <p:grpSp>
        <p:nvGrpSpPr>
          <p:cNvPr id="2" name="Group 1" descr="Left: an animation of 3 exoplanets around their host star. Right: an animation of the positions of stars in the NGTS field across the sky, forming a spherical array of red points.">
            <a:extLst>
              <a:ext uri="{FF2B5EF4-FFF2-40B4-BE49-F238E27FC236}">
                <a16:creationId xmlns:a16="http://schemas.microsoft.com/office/drawing/2014/main" id="{FC1BE6A8-9C56-FD07-F313-CF21F638729E}"/>
              </a:ext>
            </a:extLst>
          </p:cNvPr>
          <p:cNvGrpSpPr/>
          <p:nvPr/>
        </p:nvGrpSpPr>
        <p:grpSpPr>
          <a:xfrm>
            <a:off x="2430953" y="1153365"/>
            <a:ext cx="6909334" cy="2598749"/>
            <a:chOff x="367744" y="334928"/>
            <a:chExt cx="6909334" cy="2598749"/>
          </a:xfrm>
        </p:grpSpPr>
        <p:sp>
          <p:nvSpPr>
            <p:cNvPr id="13" name="Rectangle 12">
              <a:extLst>
                <a:ext uri="{FF2B5EF4-FFF2-40B4-BE49-F238E27FC236}">
                  <a16:creationId xmlns:a16="http://schemas.microsoft.com/office/drawing/2014/main" id="{2E22BD07-C165-1AC2-D131-2D70755B3B9F}"/>
                </a:ext>
              </a:extLst>
            </p:cNvPr>
            <p:cNvSpPr/>
            <p:nvPr/>
          </p:nvSpPr>
          <p:spPr>
            <a:xfrm>
              <a:off x="367744" y="334928"/>
              <a:ext cx="6909334" cy="25987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OI10273dhighres20r-3.mov">
              <a:hlinkClick r:id="" action="ppaction://media"/>
              <a:extLst>
                <a:ext uri="{FF2B5EF4-FFF2-40B4-BE49-F238E27FC236}">
                  <a16:creationId xmlns:a16="http://schemas.microsoft.com/office/drawing/2014/main" id="{71F9C920-6ED0-75AB-25BB-9BC215C8E26B}"/>
                </a:ext>
              </a:extLst>
            </p:cNvPr>
            <p:cNvPicPr>
              <a:picLocks noChangeAspect="1"/>
            </p:cNvPicPr>
            <p:nvPr>
              <a:videoFile r:link="rId1"/>
              <p:extLst>
                <p:ext uri="{DAA4B4D4-6D71-4841-9C94-3DE7FCFB9230}">
                  <p14:media xmlns:p14="http://schemas.microsoft.com/office/powerpoint/2010/main" r:embed="rId2">
                    <p14:trim end="8670.9203"/>
                    <p14:fade out="2000"/>
                  </p14:media>
                </p:ext>
              </p:extLst>
            </p:nvPr>
          </p:nvPicPr>
          <p:blipFill>
            <a:blip r:embed="rId12"/>
            <a:stretch>
              <a:fillRect/>
            </a:stretch>
          </p:blipFill>
          <p:spPr>
            <a:xfrm>
              <a:off x="387940" y="562416"/>
              <a:ext cx="3417561" cy="2135975"/>
            </a:xfrm>
            <a:prstGeom prst="rect">
              <a:avLst/>
            </a:prstGeom>
          </p:spPr>
        </p:pic>
        <p:pic>
          <p:nvPicPr>
            <p:cNvPr id="9" name="TESSTOISLQ.mov" descr="A red circle with black background&#10;&#10;Description automatically generated">
              <a:hlinkClick r:id="" action="ppaction://ole?verb=0"/>
              <a:hlinkHover r:id="" action="ppaction://ole?verb=0"/>
              <a:extLst>
                <a:ext uri="{FF2B5EF4-FFF2-40B4-BE49-F238E27FC236}">
                  <a16:creationId xmlns:a16="http://schemas.microsoft.com/office/drawing/2014/main" id="{0F9E5CB9-2F39-86BE-BE4A-DE879A6E5AA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30315" t="21128" r="26378" b="21128"/>
            <a:stretch/>
          </p:blipFill>
          <p:spPr>
            <a:xfrm>
              <a:off x="4456730" y="519880"/>
              <a:ext cx="2218788" cy="2218837"/>
            </a:xfrm>
            <a:prstGeom prst="rect">
              <a:avLst/>
            </a:prstGeom>
          </p:spPr>
        </p:pic>
      </p:grpSp>
      <p:sp>
        <p:nvSpPr>
          <p:cNvPr id="12" name="Content Placeholder 5">
            <a:extLst>
              <a:ext uri="{FF2B5EF4-FFF2-40B4-BE49-F238E27FC236}">
                <a16:creationId xmlns:a16="http://schemas.microsoft.com/office/drawing/2014/main" id="{6C52C61E-C279-C0C1-0A8D-1C142EF6FE60}"/>
              </a:ext>
            </a:extLst>
          </p:cNvPr>
          <p:cNvSpPr txBox="1">
            <a:spLocks/>
          </p:cNvSpPr>
          <p:nvPr/>
        </p:nvSpPr>
        <p:spPr>
          <a:xfrm>
            <a:off x="1739190" y="3656489"/>
            <a:ext cx="8631170" cy="5853341"/>
          </a:xfrm>
          <a:prstGeom prst="rect">
            <a:avLst/>
          </a:prstGeom>
        </p:spPr>
        <p:txBody>
          <a:bodyPr vert="horz" lIns="91440" tIns="45720" rIns="91440" bIns="45720" numCol="1" rtlCol="0" anchor="t">
            <a:noAutofit/>
          </a:bodyPr>
          <a:lst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3200" dirty="0">
                <a:solidFill>
                  <a:srgbClr val="76D6FF"/>
                </a:solidFill>
                <a:latin typeface=""/>
              </a:rPr>
              <a:t>Python (especially matplotlib.3d.animate)</a:t>
            </a:r>
          </a:p>
          <a:p>
            <a:pPr>
              <a:lnSpc>
                <a:spcPct val="130000"/>
              </a:lnSpc>
            </a:pPr>
            <a:r>
              <a:rPr lang="en-US" sz="3200" dirty="0" err="1">
                <a:solidFill>
                  <a:srgbClr val="76D6FF"/>
                </a:solidFill>
                <a:latin typeface=""/>
              </a:rPr>
              <a:t>Allesfitter</a:t>
            </a:r>
            <a:r>
              <a:rPr lang="en-US" sz="3200" dirty="0">
                <a:solidFill>
                  <a:srgbClr val="76D6FF"/>
                </a:solidFill>
                <a:latin typeface=""/>
              </a:rPr>
              <a:t> (fits all)</a:t>
            </a:r>
          </a:p>
          <a:p>
            <a:pPr>
              <a:lnSpc>
                <a:spcPct val="130000"/>
              </a:lnSpc>
            </a:pPr>
            <a:r>
              <a:rPr lang="en-US" sz="3200" dirty="0">
                <a:solidFill>
                  <a:srgbClr val="76D6FF"/>
                </a:solidFill>
                <a:latin typeface=""/>
              </a:rPr>
              <a:t>Packages for stellar parameters: </a:t>
            </a:r>
            <a:r>
              <a:rPr lang="en-US" sz="3200" dirty="0" err="1">
                <a:solidFill>
                  <a:srgbClr val="76D6FF"/>
                </a:solidFill>
                <a:latin typeface=""/>
              </a:rPr>
              <a:t>astroARIADNE</a:t>
            </a:r>
            <a:r>
              <a:rPr lang="en-US" sz="3200" dirty="0">
                <a:solidFill>
                  <a:srgbClr val="76D6FF"/>
                </a:solidFill>
                <a:latin typeface=""/>
              </a:rPr>
              <a:t>, </a:t>
            </a:r>
            <a:r>
              <a:rPr lang="en-US" sz="3200" dirty="0" err="1">
                <a:solidFill>
                  <a:srgbClr val="76D6FF"/>
                </a:solidFill>
                <a:latin typeface=""/>
              </a:rPr>
              <a:t>Pysynphot</a:t>
            </a:r>
            <a:r>
              <a:rPr lang="en-US" sz="3200" dirty="0">
                <a:solidFill>
                  <a:srgbClr val="76D6FF"/>
                </a:solidFill>
                <a:latin typeface=""/>
              </a:rPr>
              <a:t>, </a:t>
            </a:r>
            <a:r>
              <a:rPr lang="en-US" sz="3200" dirty="0" err="1">
                <a:solidFill>
                  <a:srgbClr val="76D6FF"/>
                </a:solidFill>
                <a:latin typeface=""/>
              </a:rPr>
              <a:t>Specmatch</a:t>
            </a:r>
            <a:r>
              <a:rPr lang="en-US" sz="3200" dirty="0">
                <a:solidFill>
                  <a:srgbClr val="76D6FF"/>
                </a:solidFill>
                <a:latin typeface=""/>
              </a:rPr>
              <a:t>-EMP</a:t>
            </a:r>
            <a:endParaRPr lang="en-US" sz="3200" dirty="0">
              <a:solidFill>
                <a:srgbClr val="76D6FF"/>
              </a:solidFill>
              <a:latin typeface=""/>
              <a:sym typeface="Wingdings" pitchFamily="2" charset="2"/>
            </a:endParaRPr>
          </a:p>
        </p:txBody>
      </p:sp>
    </p:spTree>
    <p:extLst>
      <p:ext uri="{BB962C8B-B14F-4D97-AF65-F5344CB8AC3E}">
        <p14:creationId xmlns:p14="http://schemas.microsoft.com/office/powerpoint/2010/main" val="598557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962A5D-5E5F-A53F-E3C2-4D3D106E2F16}"/>
              </a:ext>
            </a:extLst>
          </p:cNvPr>
          <p:cNvSpPr txBox="1"/>
          <p:nvPr/>
        </p:nvSpPr>
        <p:spPr>
          <a:xfrm>
            <a:off x="1562109" y="889843"/>
            <a:ext cx="10835045" cy="5078313"/>
          </a:xfrm>
          <a:prstGeom prst="rect">
            <a:avLst/>
          </a:prstGeom>
          <a:noFill/>
        </p:spPr>
        <p:txBody>
          <a:bodyPr wrap="square" rtlCol="0">
            <a:spAutoFit/>
          </a:bodyPr>
          <a:lstStyle/>
          <a:p>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Don’t put too much text on it</a:t>
            </a:r>
          </a:p>
          <a:p>
            <a:pPr marL="342900" indent="-342900">
              <a:buFont typeface="Arial" panose="020B0604020202020204" pitchFamily="34" charset="0"/>
              <a:buChar char="•"/>
            </a:pPr>
            <a:endParaRPr lang="en-US" sz="36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Ensure contrast between text and background</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Make sure fonts are accessible and large enough</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Split your poster into different sections</a:t>
            </a: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itle 1">
            <a:extLst>
              <a:ext uri="{FF2B5EF4-FFF2-40B4-BE49-F238E27FC236}">
                <a16:creationId xmlns:a16="http://schemas.microsoft.com/office/drawing/2014/main" id="{16682B43-030F-D53E-AE2F-EAACD8313558}"/>
              </a:ext>
            </a:extLst>
          </p:cNvPr>
          <p:cNvSpPr txBox="1">
            <a:spLocks noGrp="1"/>
          </p:cNvSpPr>
          <p:nvPr>
            <p:ph type="title" idx="4294967295"/>
          </p:nvPr>
        </p:nvSpPr>
        <p:spPr>
          <a:xfrm>
            <a:off x="1018770" y="232077"/>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Poster Design</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Tree>
    <p:extLst>
      <p:ext uri="{BB962C8B-B14F-4D97-AF65-F5344CB8AC3E}">
        <p14:creationId xmlns:p14="http://schemas.microsoft.com/office/powerpoint/2010/main" val="2315809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018770" y="232077"/>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Poster Design</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99962A5D-5E5F-A53F-E3C2-4D3D106E2F16}"/>
              </a:ext>
            </a:extLst>
          </p:cNvPr>
          <p:cNvSpPr txBox="1"/>
          <p:nvPr/>
        </p:nvSpPr>
        <p:spPr>
          <a:xfrm>
            <a:off x="1315925" y="1021810"/>
            <a:ext cx="10463539" cy="4524315"/>
          </a:xfrm>
          <a:prstGeom prst="rect">
            <a:avLst/>
          </a:prstGeom>
          <a:noFill/>
        </p:spPr>
        <p:txBody>
          <a:bodyPr wrap="square" rtlCol="0">
            <a:spAutoFit/>
          </a:bodyPr>
          <a:lstStyle/>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i="0" u="none" strike="noStrike"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rPr>
              <a:t>Ensure titles stand out against body text</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Make sure elements are aligned</a:t>
            </a:r>
          </a:p>
          <a:p>
            <a:pPr marL="1257300" lvl="2"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i="0" u="none" strike="noStrike"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rPr>
              <a:t>Make the reading order clear</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 graphics to make it more interesting</a:t>
            </a:r>
          </a:p>
        </p:txBody>
      </p:sp>
    </p:spTree>
    <p:extLst>
      <p:ext uri="{BB962C8B-B14F-4D97-AF65-F5344CB8AC3E}">
        <p14:creationId xmlns:p14="http://schemas.microsoft.com/office/powerpoint/2010/main" val="1772689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 name="Picture 1" descr="Screenshot of a poster from Newcastle University designed to show poor poster design.">
            <a:extLst>
              <a:ext uri="{FF2B5EF4-FFF2-40B4-BE49-F238E27FC236}">
                <a16:creationId xmlns:a16="http://schemas.microsoft.com/office/drawing/2014/main" id="{389041EF-E41A-2DC1-F57F-2672DD16C386}"/>
              </a:ext>
            </a:extLst>
          </p:cNvPr>
          <p:cNvPicPr>
            <a:picLocks noChangeAspect="1"/>
          </p:cNvPicPr>
          <p:nvPr/>
        </p:nvPicPr>
        <p:blipFill>
          <a:blip r:embed="rId4"/>
          <a:stretch>
            <a:fillRect/>
          </a:stretch>
        </p:blipFill>
        <p:spPr>
          <a:xfrm>
            <a:off x="1250409" y="0"/>
            <a:ext cx="9691183" cy="6858000"/>
          </a:xfrm>
          <a:prstGeom prst="rect">
            <a:avLst/>
          </a:prstGeom>
        </p:spPr>
      </p:pic>
    </p:spTree>
    <p:extLst>
      <p:ext uri="{BB962C8B-B14F-4D97-AF65-F5344CB8AC3E}">
        <p14:creationId xmlns:p14="http://schemas.microsoft.com/office/powerpoint/2010/main" val="2555992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descr="Screenshot of a poster from Newcastle University designed to show better poster design">
            <a:extLst>
              <a:ext uri="{FF2B5EF4-FFF2-40B4-BE49-F238E27FC236}">
                <a16:creationId xmlns:a16="http://schemas.microsoft.com/office/drawing/2014/main" id="{EE3133E1-8778-C745-F363-7F1D022F27AB}"/>
              </a:ext>
            </a:extLst>
          </p:cNvPr>
          <p:cNvPicPr>
            <a:picLocks noChangeAspect="1"/>
          </p:cNvPicPr>
          <p:nvPr/>
        </p:nvPicPr>
        <p:blipFill>
          <a:blip r:embed="rId4"/>
          <a:stretch>
            <a:fillRect/>
          </a:stretch>
        </p:blipFill>
        <p:spPr>
          <a:xfrm>
            <a:off x="1248508" y="434"/>
            <a:ext cx="9695598" cy="6857565"/>
          </a:xfrm>
          <a:prstGeom prst="rect">
            <a:avLst/>
          </a:prstGeom>
        </p:spPr>
      </p:pic>
    </p:spTree>
    <p:extLst>
      <p:ext uri="{BB962C8B-B14F-4D97-AF65-F5344CB8AC3E}">
        <p14:creationId xmlns:p14="http://schemas.microsoft.com/office/powerpoint/2010/main" val="164973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324768" y="630942"/>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Checking Contrast</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2" name="TextBox 1">
            <a:extLst>
              <a:ext uri="{FF2B5EF4-FFF2-40B4-BE49-F238E27FC236}">
                <a16:creationId xmlns:a16="http://schemas.microsoft.com/office/drawing/2014/main" id="{37373747-B3A7-6FC0-4FC5-D62373EEAAD2}"/>
              </a:ext>
            </a:extLst>
          </p:cNvPr>
          <p:cNvSpPr txBox="1"/>
          <p:nvPr/>
        </p:nvSpPr>
        <p:spPr>
          <a:xfrm>
            <a:off x="829927" y="1902797"/>
            <a:ext cx="5676890" cy="3862596"/>
          </a:xfrm>
          <a:prstGeom prst="rect">
            <a:avLst/>
          </a:prstGeom>
          <a:noFill/>
        </p:spPr>
        <p:txBody>
          <a:bodyPr wrap="square" rtlCol="0">
            <a:spAutoFit/>
          </a:bodyPr>
          <a:lstStyle/>
          <a:p>
            <a:pPr marL="342900" indent="-342900">
              <a:spcAft>
                <a:spcPts val="100"/>
              </a:spcAft>
              <a:buFont typeface="Arial" panose="020B0604020202020204" pitchFamily="34" charset="0"/>
              <a:buChar char="•"/>
            </a:pPr>
            <a:r>
              <a:rPr lang="en-US" sz="2800" b="1" dirty="0" err="1">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WebAIM</a:t>
            </a: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 contrast checker</a:t>
            </a: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Input Hex </a:t>
            </a:r>
            <a:r>
              <a:rPr lang="en-US" sz="28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colours</a:t>
            </a:r>
            <a:endPar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Checks contrast for text, large text, and graphics</a:t>
            </a:r>
          </a:p>
          <a:p>
            <a:pPr marL="342900" indent="-342900">
              <a:spcAft>
                <a:spcPts val="100"/>
              </a:spcAft>
              <a:buFont typeface="Arial" panose="020B0604020202020204" pitchFamily="34" charset="0"/>
              <a:buChar char="•"/>
            </a:pPr>
            <a:endParaRPr lang="en-US" sz="32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800100" lvl="1" indent="-342900">
              <a:spcAft>
                <a:spcPts val="100"/>
              </a:spcAft>
              <a:buFont typeface="Arial" panose="020B0604020202020204" pitchFamily="34" charset="0"/>
              <a:buChar char="•"/>
            </a:pP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0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webaim.org</a:t>
            </a: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/resources/</a:t>
            </a:r>
            <a:r>
              <a:rPr lang="en-US" sz="20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contrastchecker</a:t>
            </a: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6" name="Picture 5" descr="Screenshot from the WebAIM contrast checker showing contrast ratios for this presentation.">
            <a:extLst>
              <a:ext uri="{FF2B5EF4-FFF2-40B4-BE49-F238E27FC236}">
                <a16:creationId xmlns:a16="http://schemas.microsoft.com/office/drawing/2014/main" id="{B52DB040-8944-467B-C6B9-DA890124F7E6}"/>
              </a:ext>
            </a:extLst>
          </p:cNvPr>
          <p:cNvPicPr>
            <a:picLocks noChangeAspect="1"/>
          </p:cNvPicPr>
          <p:nvPr/>
        </p:nvPicPr>
        <p:blipFill>
          <a:blip r:embed="rId4"/>
          <a:stretch>
            <a:fillRect/>
          </a:stretch>
        </p:blipFill>
        <p:spPr>
          <a:xfrm>
            <a:off x="6669714" y="1459148"/>
            <a:ext cx="5059692" cy="5398851"/>
          </a:xfrm>
          <a:prstGeom prst="rect">
            <a:avLst/>
          </a:prstGeom>
        </p:spPr>
      </p:pic>
    </p:spTree>
    <p:extLst>
      <p:ext uri="{BB962C8B-B14F-4D97-AF65-F5344CB8AC3E}">
        <p14:creationId xmlns:p14="http://schemas.microsoft.com/office/powerpoint/2010/main" val="1198433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069740" y="448668"/>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Screen Reading</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99962A5D-5E5F-A53F-E3C2-4D3D106E2F16}"/>
              </a:ext>
            </a:extLst>
          </p:cNvPr>
          <p:cNvSpPr txBox="1"/>
          <p:nvPr/>
        </p:nvSpPr>
        <p:spPr>
          <a:xfrm>
            <a:off x="1069740" y="1166842"/>
            <a:ext cx="10463539" cy="4524315"/>
          </a:xfrm>
          <a:prstGeom prst="rect">
            <a:avLst/>
          </a:prstGeom>
          <a:noFill/>
        </p:spPr>
        <p:txBody>
          <a:bodyPr wrap="square" rtlCol="0">
            <a:spAutoFit/>
          </a:bodyPr>
          <a:lstStyle/>
          <a:p>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Some people will rely on screen readers</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rPr>
              <a:t>Alt text should be added to all figures to describe them to screen readers</a:t>
            </a: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Need to define correct screen reading order for </a:t>
            </a: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powerpoints</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and posters </a:t>
            </a:r>
          </a:p>
        </p:txBody>
      </p:sp>
    </p:spTree>
    <p:extLst>
      <p:ext uri="{BB962C8B-B14F-4D97-AF65-F5344CB8AC3E}">
        <p14:creationId xmlns:p14="http://schemas.microsoft.com/office/powerpoint/2010/main" val="165345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893894" y="0"/>
            <a:ext cx="878286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Accessibility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Checker</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99962A5D-5E5F-A53F-E3C2-4D3D106E2F16}"/>
              </a:ext>
            </a:extLst>
          </p:cNvPr>
          <p:cNvSpPr txBox="1"/>
          <p:nvPr/>
        </p:nvSpPr>
        <p:spPr>
          <a:xfrm>
            <a:off x="1069740" y="1166842"/>
            <a:ext cx="10463539" cy="4524315"/>
          </a:xfrm>
          <a:prstGeom prst="rect">
            <a:avLst/>
          </a:prstGeom>
          <a:noFill/>
        </p:spPr>
        <p:txBody>
          <a:bodyPr wrap="square" rtlCol="0">
            <a:spAutoFit/>
          </a:bodyPr>
          <a:lstStyle/>
          <a:p>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In-built </a:t>
            </a: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powerpoint</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tool to check accessibility</a:t>
            </a:r>
          </a:p>
          <a:p>
            <a:pPr marL="342900" indent="-342900">
              <a:buFont typeface="Arial" panose="020B0604020202020204" pitchFamily="34" charset="0"/>
              <a:buChar char="•"/>
            </a:pP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Flags poor </a:t>
            </a:r>
            <a:r>
              <a:rPr lang="en-US" sz="36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 contrast, missing alt text, and reading order queries</a:t>
            </a:r>
            <a:endParaRPr lang="en-US" sz="3600" b="1" i="0" u="none" strike="noStrike"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800100" lvl="1" indent="-342900">
              <a:buFont typeface="Arial" panose="020B0604020202020204" pitchFamily="34" charset="0"/>
              <a:buChar char="•"/>
            </a:pPr>
            <a:endParaRPr lang="en-US" sz="36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1257300" lvl="2"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Can be accessed in the review tab</a:t>
            </a:r>
          </a:p>
        </p:txBody>
      </p:sp>
    </p:spTree>
    <p:extLst>
      <p:ext uri="{BB962C8B-B14F-4D97-AF65-F5344CB8AC3E}">
        <p14:creationId xmlns:p14="http://schemas.microsoft.com/office/powerpoint/2010/main" val="618919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p:cNvSpPr>
          <p:nvPr/>
        </p:nvSpPr>
        <p:spPr>
          <a:xfrm>
            <a:off x="893894" y="0"/>
            <a:ext cx="878286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lnSpc>
                <a:spcPct val="100000"/>
              </a:lnSpc>
              <a:spcBef>
                <a:spcPts val="0"/>
              </a:spcBef>
              <a:defRPr/>
            </a:pPr>
            <a:r>
              <a:rPr lang="en-GB" sz="5400" dirty="0">
                <a:solidFill>
                  <a:srgbClr val="A30262"/>
                </a:solidFill>
                <a:latin typeface="OpenDyslexic" pitchFamily="2" charset="77"/>
                <a:ea typeface="Roboto Black" panose="02000000000000000000" pitchFamily="2" charset="0"/>
                <a:cs typeface="+mn-cs"/>
              </a:rPr>
              <a:t>Accessibility </a:t>
            </a:r>
          </a:p>
          <a:p>
            <a:pPr algn="ctr">
              <a:lnSpc>
                <a:spcPct val="100000"/>
              </a:lnSpc>
              <a:spcBef>
                <a:spcPts val="0"/>
              </a:spcBef>
              <a:defRPr/>
            </a:pPr>
            <a:r>
              <a:rPr lang="en-GB" sz="5400" dirty="0">
                <a:solidFill>
                  <a:srgbClr val="A30262"/>
                </a:solidFill>
                <a:latin typeface="OpenDyslexic" pitchFamily="2" charset="77"/>
                <a:ea typeface="Roboto Black" panose="02000000000000000000" pitchFamily="2" charset="0"/>
                <a:cs typeface="+mn-cs"/>
              </a:rPr>
              <a:t>Checker</a:t>
            </a:r>
            <a:endParaRPr lang="en-GB" dirty="0">
              <a:solidFill>
                <a:srgbClr val="A30262"/>
              </a:solidFill>
              <a:latin typeface="OpenDyslexic" pitchFamily="2" charset="77"/>
              <a:ea typeface="Roboto Black" panose="02000000000000000000" pitchFamily="2" charset="0"/>
              <a:cs typeface="+mn-cs"/>
            </a:endParaRPr>
          </a:p>
        </p:txBody>
      </p:sp>
      <p:sp>
        <p:nvSpPr>
          <p:cNvPr id="5" name="Oval 4">
            <a:extLst>
              <a:ext uri="{FF2B5EF4-FFF2-40B4-BE49-F238E27FC236}">
                <a16:creationId xmlns:a16="http://schemas.microsoft.com/office/drawing/2014/main" id="{6A3249F2-F1A7-C67D-49A6-27ABD06D23A7}"/>
              </a:ext>
            </a:extLst>
          </p:cNvPr>
          <p:cNvSpPr/>
          <p:nvPr/>
        </p:nvSpPr>
        <p:spPr>
          <a:xfrm>
            <a:off x="493844" y="1838274"/>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1.</a:t>
            </a:r>
          </a:p>
        </p:txBody>
      </p:sp>
      <p:pic>
        <p:nvPicPr>
          <p:cNvPr id="2" name="Picture 1" descr="Screenshot of the review tab from Microsoft powerpoint.">
            <a:extLst>
              <a:ext uri="{FF2B5EF4-FFF2-40B4-BE49-F238E27FC236}">
                <a16:creationId xmlns:a16="http://schemas.microsoft.com/office/drawing/2014/main" id="{EC740C36-5FB5-00A3-8A62-A01D401DF9D6}"/>
              </a:ext>
            </a:extLst>
          </p:cNvPr>
          <p:cNvPicPr>
            <a:picLocks noChangeAspect="1"/>
          </p:cNvPicPr>
          <p:nvPr/>
        </p:nvPicPr>
        <p:blipFill>
          <a:blip r:embed="rId4"/>
          <a:stretch>
            <a:fillRect/>
          </a:stretch>
        </p:blipFill>
        <p:spPr>
          <a:xfrm>
            <a:off x="1504304" y="1754326"/>
            <a:ext cx="7772400" cy="1102545"/>
          </a:xfrm>
          <a:prstGeom prst="rect">
            <a:avLst/>
          </a:prstGeom>
        </p:spPr>
      </p:pic>
      <p:sp>
        <p:nvSpPr>
          <p:cNvPr id="6" name="Title 5">
            <a:extLst>
              <a:ext uri="{FF2B5EF4-FFF2-40B4-BE49-F238E27FC236}">
                <a16:creationId xmlns:a16="http://schemas.microsoft.com/office/drawing/2014/main" id="{E8C62AFD-B4A3-729F-984C-49D070017C7C}"/>
              </a:ext>
            </a:extLst>
          </p:cNvPr>
          <p:cNvSpPr txBox="1">
            <a:spLocks noGrp="1"/>
          </p:cNvSpPr>
          <p:nvPr>
            <p:ph type="title" idx="4294967295"/>
          </p:nvPr>
        </p:nvSpPr>
        <p:spPr>
          <a:xfrm>
            <a:off x="9219554" y="1982433"/>
            <a:ext cx="1046353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2"/>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Click Review</a:t>
            </a:r>
          </a:p>
        </p:txBody>
      </p:sp>
      <p:sp>
        <p:nvSpPr>
          <p:cNvPr id="7" name="Oval 6">
            <a:extLst>
              <a:ext uri="{FF2B5EF4-FFF2-40B4-BE49-F238E27FC236}">
                <a16:creationId xmlns:a16="http://schemas.microsoft.com/office/drawing/2014/main" id="{CA79C369-3244-AD0F-B9FE-7E6521E3213F}"/>
              </a:ext>
            </a:extLst>
          </p:cNvPr>
          <p:cNvSpPr/>
          <p:nvPr/>
        </p:nvSpPr>
        <p:spPr>
          <a:xfrm>
            <a:off x="493844" y="2979000"/>
            <a:ext cx="900000" cy="900000"/>
          </a:xfrm>
          <a:prstGeom prst="ellipse">
            <a:avLst/>
          </a:prstGeom>
          <a:solidFill>
            <a:srgbClr val="EF7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2.</a:t>
            </a:r>
          </a:p>
        </p:txBody>
      </p:sp>
      <p:sp>
        <p:nvSpPr>
          <p:cNvPr id="8" name="TextBox 7">
            <a:extLst>
              <a:ext uri="{FF2B5EF4-FFF2-40B4-BE49-F238E27FC236}">
                <a16:creationId xmlns:a16="http://schemas.microsoft.com/office/drawing/2014/main" id="{61CA2A16-8679-21EA-BDEA-6E49B0280ECA}"/>
              </a:ext>
            </a:extLst>
          </p:cNvPr>
          <p:cNvSpPr txBox="1"/>
          <p:nvPr/>
        </p:nvSpPr>
        <p:spPr>
          <a:xfrm>
            <a:off x="1728461" y="3105834"/>
            <a:ext cx="10463539" cy="646331"/>
          </a:xfrm>
          <a:prstGeom prst="rect">
            <a:avLst/>
          </a:prstGeom>
          <a:noFill/>
        </p:spPr>
        <p:txBody>
          <a:bodyPr wrap="square" rtlCol="0">
            <a:spAutoFit/>
          </a:bodyPr>
          <a:lstStyle/>
          <a:p>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Click Check Accessibility</a:t>
            </a:r>
          </a:p>
        </p:txBody>
      </p:sp>
      <p:pic>
        <p:nvPicPr>
          <p:cNvPr id="11" name="Picture 10" descr="Screenshot of the accessibility tab from Microsoft powerpoint.">
            <a:extLst>
              <a:ext uri="{FF2B5EF4-FFF2-40B4-BE49-F238E27FC236}">
                <a16:creationId xmlns:a16="http://schemas.microsoft.com/office/drawing/2014/main" id="{0691C5F7-83EF-C759-2526-9C6063D84E2F}"/>
              </a:ext>
            </a:extLst>
          </p:cNvPr>
          <p:cNvPicPr>
            <a:picLocks noChangeAspect="1"/>
          </p:cNvPicPr>
          <p:nvPr/>
        </p:nvPicPr>
        <p:blipFill rotWithShape="1">
          <a:blip r:embed="rId5"/>
          <a:srcRect r="47051"/>
          <a:stretch/>
        </p:blipFill>
        <p:spPr>
          <a:xfrm>
            <a:off x="1728461" y="4006819"/>
            <a:ext cx="4115446" cy="819807"/>
          </a:xfrm>
          <a:prstGeom prst="rect">
            <a:avLst/>
          </a:prstGeom>
        </p:spPr>
      </p:pic>
      <p:pic>
        <p:nvPicPr>
          <p:cNvPr id="9" name="Picture 8" descr="Screenshot of the accessibility tab from Microsoft powerpoint.">
            <a:extLst>
              <a:ext uri="{FF2B5EF4-FFF2-40B4-BE49-F238E27FC236}">
                <a16:creationId xmlns:a16="http://schemas.microsoft.com/office/drawing/2014/main" id="{453AE3ED-D3E4-9816-B738-1DFADFB85949}"/>
              </a:ext>
            </a:extLst>
          </p:cNvPr>
          <p:cNvPicPr>
            <a:picLocks noChangeAspect="1"/>
          </p:cNvPicPr>
          <p:nvPr/>
        </p:nvPicPr>
        <p:blipFill rotWithShape="1">
          <a:blip r:embed="rId5"/>
          <a:srcRect l="52950"/>
          <a:stretch/>
        </p:blipFill>
        <p:spPr>
          <a:xfrm>
            <a:off x="3562027" y="5004812"/>
            <a:ext cx="3656954" cy="819807"/>
          </a:xfrm>
          <a:prstGeom prst="rect">
            <a:avLst/>
          </a:prstGeom>
        </p:spPr>
      </p:pic>
      <p:pic>
        <p:nvPicPr>
          <p:cNvPr id="10" name="Picture 9" descr="Screenshot of the accessibility checker from Microsoft powerpoint.">
            <a:extLst>
              <a:ext uri="{FF2B5EF4-FFF2-40B4-BE49-F238E27FC236}">
                <a16:creationId xmlns:a16="http://schemas.microsoft.com/office/drawing/2014/main" id="{E5EFD25D-151F-6327-84BF-A28A0D249A91}"/>
              </a:ext>
            </a:extLst>
          </p:cNvPr>
          <p:cNvPicPr>
            <a:picLocks noChangeAspect="1"/>
          </p:cNvPicPr>
          <p:nvPr/>
        </p:nvPicPr>
        <p:blipFill rotWithShape="1">
          <a:blip r:embed="rId6"/>
          <a:srcRect b="39899"/>
          <a:stretch/>
        </p:blipFill>
        <p:spPr>
          <a:xfrm>
            <a:off x="7639050" y="3333941"/>
            <a:ext cx="4343400" cy="3404230"/>
          </a:xfrm>
          <a:prstGeom prst="rect">
            <a:avLst/>
          </a:prstGeom>
        </p:spPr>
      </p:pic>
    </p:spTree>
    <p:extLst>
      <p:ext uri="{BB962C8B-B14F-4D97-AF65-F5344CB8AC3E}">
        <p14:creationId xmlns:p14="http://schemas.microsoft.com/office/powerpoint/2010/main" val="1639782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893894" y="0"/>
            <a:ext cx="878286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Accessibility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Checker</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5" name="Oval 4">
            <a:extLst>
              <a:ext uri="{FF2B5EF4-FFF2-40B4-BE49-F238E27FC236}">
                <a16:creationId xmlns:a16="http://schemas.microsoft.com/office/drawing/2014/main" id="{6A3249F2-F1A7-C67D-49A6-27ABD06D23A7}"/>
              </a:ext>
            </a:extLst>
          </p:cNvPr>
          <p:cNvSpPr/>
          <p:nvPr/>
        </p:nvSpPr>
        <p:spPr>
          <a:xfrm>
            <a:off x="493844" y="2118414"/>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3.</a:t>
            </a:r>
          </a:p>
        </p:txBody>
      </p:sp>
      <p:sp>
        <p:nvSpPr>
          <p:cNvPr id="6" name="TextBox 5">
            <a:extLst>
              <a:ext uri="{FF2B5EF4-FFF2-40B4-BE49-F238E27FC236}">
                <a16:creationId xmlns:a16="http://schemas.microsoft.com/office/drawing/2014/main" id="{E8C62AFD-B4A3-729F-984C-49D070017C7C}"/>
              </a:ext>
            </a:extLst>
          </p:cNvPr>
          <p:cNvSpPr txBox="1"/>
          <p:nvPr/>
        </p:nvSpPr>
        <p:spPr>
          <a:xfrm>
            <a:off x="1728461" y="2008980"/>
            <a:ext cx="10463539" cy="1200329"/>
          </a:xfrm>
          <a:prstGeom prst="rect">
            <a:avLst/>
          </a:prstGeom>
          <a:noFill/>
        </p:spPr>
        <p:txBody>
          <a:bodyPr wrap="square" rtlCol="0">
            <a:spAutoFit/>
          </a:bodyPr>
          <a:lstStyle/>
          <a:p>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In Accessibility pane, click Check Reading Order</a:t>
            </a:r>
          </a:p>
        </p:txBody>
      </p:sp>
      <p:sp>
        <p:nvSpPr>
          <p:cNvPr id="7" name="Oval 6">
            <a:extLst>
              <a:ext uri="{FF2B5EF4-FFF2-40B4-BE49-F238E27FC236}">
                <a16:creationId xmlns:a16="http://schemas.microsoft.com/office/drawing/2014/main" id="{CA79C369-3244-AD0F-B9FE-7E6521E3213F}"/>
              </a:ext>
            </a:extLst>
          </p:cNvPr>
          <p:cNvSpPr/>
          <p:nvPr/>
        </p:nvSpPr>
        <p:spPr>
          <a:xfrm>
            <a:off x="493844" y="3493350"/>
            <a:ext cx="900000" cy="900000"/>
          </a:xfrm>
          <a:prstGeom prst="ellipse">
            <a:avLst/>
          </a:prstGeom>
          <a:solidFill>
            <a:srgbClr val="EF7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solidFill>
                <a:latin typeface="Roboto Black" panose="02000000000000000000" pitchFamily="2" charset="0"/>
                <a:ea typeface="Roboto Black" panose="02000000000000000000" pitchFamily="2" charset="0"/>
              </a:rPr>
              <a:t>4.</a:t>
            </a:r>
          </a:p>
        </p:txBody>
      </p:sp>
      <p:sp>
        <p:nvSpPr>
          <p:cNvPr id="8" name="TextBox 7">
            <a:extLst>
              <a:ext uri="{FF2B5EF4-FFF2-40B4-BE49-F238E27FC236}">
                <a16:creationId xmlns:a16="http://schemas.microsoft.com/office/drawing/2014/main" id="{61CA2A16-8679-21EA-BDEA-6E49B0280ECA}"/>
              </a:ext>
            </a:extLst>
          </p:cNvPr>
          <p:cNvSpPr txBox="1"/>
          <p:nvPr/>
        </p:nvSpPr>
        <p:spPr>
          <a:xfrm>
            <a:off x="1728460" y="3429000"/>
            <a:ext cx="10463539" cy="1200329"/>
          </a:xfrm>
          <a:prstGeom prst="rect">
            <a:avLst/>
          </a:prstGeom>
          <a:noFill/>
        </p:spPr>
        <p:txBody>
          <a:bodyPr wrap="square" rtlCol="0">
            <a:spAutoFit/>
          </a:bodyPr>
          <a:lstStyle/>
          <a:p>
            <a:r>
              <a:rPr lang="en-US" sz="36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Go into home tab, arrange, selection pane to then change your reading order</a:t>
            </a:r>
          </a:p>
        </p:txBody>
      </p:sp>
    </p:spTree>
    <p:extLst>
      <p:ext uri="{BB962C8B-B14F-4D97-AF65-F5344CB8AC3E}">
        <p14:creationId xmlns:p14="http://schemas.microsoft.com/office/powerpoint/2010/main" val="1486077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E8A-A02F-A7C6-58D1-AB695EC4FBE5}"/>
              </a:ext>
            </a:extLst>
          </p:cNvPr>
          <p:cNvSpPr txBox="1">
            <a:spLocks noGrp="1"/>
          </p:cNvSpPr>
          <p:nvPr>
            <p:ph type="title" idx="4294967295"/>
          </p:nvPr>
        </p:nvSpPr>
        <p:spPr>
          <a:xfrm>
            <a:off x="1068466" y="302132"/>
            <a:ext cx="878286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Where to find </a:t>
            </a:r>
            <a:br>
              <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br>
            <a:r>
              <a:rPr kumimoji="0" lang="en-GB" sz="48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our resources</a:t>
            </a:r>
            <a:endParaRPr kumimoji="0" lang="en-GB" sz="36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3" name="TextBox 2">
            <a:extLst>
              <a:ext uri="{FF2B5EF4-FFF2-40B4-BE49-F238E27FC236}">
                <a16:creationId xmlns:a16="http://schemas.microsoft.com/office/drawing/2014/main" id="{067D0F21-D672-B3F0-FB3D-410FB5623431}"/>
              </a:ext>
            </a:extLst>
          </p:cNvPr>
          <p:cNvSpPr txBox="1"/>
          <p:nvPr/>
        </p:nvSpPr>
        <p:spPr>
          <a:xfrm>
            <a:off x="1412174" y="1879615"/>
            <a:ext cx="10281595" cy="4031873"/>
          </a:xfrm>
          <a:prstGeom prst="rect">
            <a:avLst/>
          </a:prstGeom>
          <a:noFill/>
        </p:spPr>
        <p:txBody>
          <a:bodyPr wrap="square" rtlCol="0">
            <a:spAutoFit/>
          </a:bodyPr>
          <a:lstStyle/>
          <a:p>
            <a:pPr marL="342900" indent="-342900">
              <a:buFont typeface="Arial" panose="020B0604020202020204" pitchFamily="34" charset="0"/>
              <a:buChar char="•"/>
            </a:pPr>
            <a:r>
              <a:rPr lang="en-US" sz="32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All of our resources can be found on our websites</a:t>
            </a:r>
          </a:p>
          <a:p>
            <a:pPr marL="342900" indent="-342900">
              <a:buFont typeface="Arial" panose="020B0604020202020204" pitchFamily="34" charset="0"/>
              <a:buChar char="•"/>
            </a:pPr>
            <a:endParaRPr lang="en-US" sz="32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200" b="1" dirty="0" err="1">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linktr.ee</a:t>
            </a:r>
            <a:r>
              <a:rPr lang="en-US" sz="32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
            </a:r>
            <a:r>
              <a:rPr lang="en-US" sz="3200" b="1" dirty="0" err="1">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equiteauol</a:t>
            </a:r>
            <a:r>
              <a:rPr lang="en-US" sz="32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(QR code on our posters)</a:t>
            </a:r>
          </a:p>
          <a:p>
            <a:pPr marL="342900" indent="-342900">
              <a:buFont typeface="Arial" panose="020B0604020202020204" pitchFamily="34" charset="0"/>
              <a:buChar char="•"/>
            </a:pPr>
            <a:endParaRPr lang="en-US" sz="32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200" b="1" dirty="0" err="1">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equitea</a:t>
            </a:r>
            <a:r>
              <a:rPr lang="en-US" sz="32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-university-of-</a:t>
            </a:r>
            <a:r>
              <a:rPr lang="en-US" sz="3200" b="1" dirty="0" err="1">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leicester.github.io</a:t>
            </a:r>
            <a:endParaRPr lang="en-US" sz="32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32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200" b="1" i="0" u="none" strike="noStrike"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rPr>
              <a:t>Includes this presentation and all resources mentioned today</a:t>
            </a:r>
          </a:p>
        </p:txBody>
      </p:sp>
    </p:spTree>
    <p:extLst>
      <p:ext uri="{BB962C8B-B14F-4D97-AF65-F5344CB8AC3E}">
        <p14:creationId xmlns:p14="http://schemas.microsoft.com/office/powerpoint/2010/main" val="2947059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1FE8A-A02F-A7C6-58D1-AB695EC4FBE5}"/>
              </a:ext>
            </a:extLst>
          </p:cNvPr>
          <p:cNvSpPr txBox="1"/>
          <p:nvPr/>
        </p:nvSpPr>
        <p:spPr>
          <a:xfrm>
            <a:off x="1704570" y="763425"/>
            <a:ext cx="8782860" cy="4770537"/>
          </a:xfrm>
          <a:prstGeom prst="rect">
            <a:avLst/>
          </a:prstGeom>
          <a:noFill/>
        </p:spPr>
        <p:txBody>
          <a:bodyPr wrap="square" rtlCol="0">
            <a:spAutoFit/>
          </a:bodyPr>
          <a:lstStyle/>
          <a:p>
            <a:pPr algn="ctr"/>
            <a:r>
              <a:rPr lang="en-GB" sz="4800" b="1" dirty="0">
                <a:solidFill>
                  <a:srgbClr val="0070C0"/>
                </a:solidFill>
                <a:latin typeface="OpenDyslexic" pitchFamily="2" charset="77"/>
                <a:ea typeface="Roboto Black" panose="02000000000000000000" pitchFamily="2" charset="0"/>
              </a:rPr>
              <a:t>NEXT SESSION: </a:t>
            </a:r>
          </a:p>
          <a:p>
            <a:pPr algn="ctr"/>
            <a:r>
              <a:rPr lang="en-GB" sz="4800" b="1" dirty="0">
                <a:solidFill>
                  <a:srgbClr val="7A81FF"/>
                </a:solidFill>
                <a:latin typeface="OpenDyslexic" pitchFamily="2" charset="77"/>
                <a:ea typeface="Roboto Black" panose="02000000000000000000" pitchFamily="2" charset="0"/>
              </a:rPr>
              <a:t>Being Trans in Academia</a:t>
            </a:r>
          </a:p>
          <a:p>
            <a:pPr algn="ctr"/>
            <a:endParaRPr lang="en-GB" sz="4800" b="1" dirty="0">
              <a:solidFill>
                <a:srgbClr val="7A81FF"/>
              </a:solidFill>
              <a:latin typeface="OpenDyslexic" pitchFamily="2" charset="77"/>
              <a:ea typeface="Roboto Black" panose="02000000000000000000" pitchFamily="2" charset="0"/>
            </a:endParaRPr>
          </a:p>
          <a:p>
            <a:pPr algn="ctr"/>
            <a:r>
              <a:rPr lang="en-GB" sz="3200" b="1" dirty="0">
                <a:solidFill>
                  <a:srgbClr val="7A81FF"/>
                </a:solidFill>
                <a:latin typeface="OpenDyslexic" pitchFamily="2" charset="77"/>
                <a:ea typeface="Roboto Black" panose="02000000000000000000" pitchFamily="2" charset="0"/>
              </a:rPr>
              <a:t>A talk from </a:t>
            </a:r>
            <a:r>
              <a:rPr lang="en-GB" sz="3200" b="1" dirty="0">
                <a:solidFill>
                  <a:srgbClr val="0070C0"/>
                </a:solidFill>
                <a:latin typeface="OpenDyslexic" pitchFamily="2" charset="77"/>
                <a:ea typeface="Roboto Black" panose="02000000000000000000" pitchFamily="2" charset="0"/>
              </a:rPr>
              <a:t>Ares Osborn </a:t>
            </a:r>
            <a:r>
              <a:rPr lang="en-GB" sz="3200" b="1" dirty="0">
                <a:solidFill>
                  <a:srgbClr val="7A81FF"/>
                </a:solidFill>
                <a:latin typeface="OpenDyslexic" pitchFamily="2" charset="77"/>
                <a:ea typeface="Roboto Black" panose="02000000000000000000" pitchFamily="2" charset="0"/>
              </a:rPr>
              <a:t>(he/they, University of Warwick) about what it’s like being a transgender person in academia right now, and how allies and institutions can offer support.</a:t>
            </a:r>
          </a:p>
        </p:txBody>
      </p:sp>
      <p:sp>
        <p:nvSpPr>
          <p:cNvPr id="3" name="TextBox 2">
            <a:extLst>
              <a:ext uri="{FF2B5EF4-FFF2-40B4-BE49-F238E27FC236}">
                <a16:creationId xmlns:a16="http://schemas.microsoft.com/office/drawing/2014/main" id="{067D0F21-D672-B3F0-FB3D-410FB5623431}"/>
              </a:ext>
            </a:extLst>
          </p:cNvPr>
          <p:cNvSpPr txBox="1"/>
          <p:nvPr/>
        </p:nvSpPr>
        <p:spPr>
          <a:xfrm>
            <a:off x="1764949" y="5571355"/>
            <a:ext cx="9315246" cy="523220"/>
          </a:xfrm>
          <a:prstGeom prst="rect">
            <a:avLst/>
          </a:prstGeom>
          <a:noFill/>
        </p:spPr>
        <p:txBody>
          <a:bodyPr wrap="square" rtlCol="0">
            <a:spAutoFit/>
          </a:bodyPr>
          <a:lstStyle/>
          <a:p>
            <a:pPr algn="ctr"/>
            <a:r>
              <a:rPr lang="en-US" sz="2800" b="1" i="0" u="none" strike="noStrike" dirty="0">
                <a:solidFill>
                  <a:srgbClr val="0070C0"/>
                </a:solidFill>
                <a:effectLst/>
                <a:latin typeface="Helvetica Neue" panose="02000503000000020004" pitchFamily="2" charset="0"/>
                <a:ea typeface="Helvetica Neue" panose="02000503000000020004" pitchFamily="2" charset="0"/>
                <a:cs typeface="Helvetica Neue" panose="02000503000000020004" pitchFamily="2" charset="0"/>
              </a:rPr>
              <a:t>12</a:t>
            </a:r>
            <a:r>
              <a:rPr lang="en-US" sz="2800" b="1" i="0" u="none" strike="noStrike" baseline="30000" dirty="0">
                <a:solidFill>
                  <a:srgbClr val="0070C0"/>
                </a:solidFill>
                <a:effectLst/>
                <a:latin typeface="Helvetica Neue" panose="02000503000000020004" pitchFamily="2" charset="0"/>
                <a:ea typeface="Helvetica Neue" panose="02000503000000020004" pitchFamily="2" charset="0"/>
                <a:cs typeface="Helvetica Neue" panose="02000503000000020004" pitchFamily="2" charset="0"/>
              </a:rPr>
              <a:t>th</a:t>
            </a:r>
            <a:r>
              <a:rPr lang="en-US" sz="2800" b="1" i="0" u="none" strike="noStrike" dirty="0">
                <a:solidFill>
                  <a:srgbClr val="0070C0"/>
                </a:solidFill>
                <a:effectLst/>
                <a:latin typeface="Helvetica Neue" panose="02000503000000020004" pitchFamily="2" charset="0"/>
                <a:ea typeface="Helvetica Neue" panose="02000503000000020004" pitchFamily="2" charset="0"/>
                <a:cs typeface="Helvetica Neue" panose="02000503000000020004" pitchFamily="2" charset="0"/>
              </a:rPr>
              <a:t> December F10/11 Time tbc</a:t>
            </a:r>
          </a:p>
        </p:txBody>
      </p:sp>
    </p:spTree>
    <p:extLst>
      <p:ext uri="{BB962C8B-B14F-4D97-AF65-F5344CB8AC3E}">
        <p14:creationId xmlns:p14="http://schemas.microsoft.com/office/powerpoint/2010/main" val="1127242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5595D-DED6-2042-7B6C-A963D41E7ABF}"/>
              </a:ext>
            </a:extLst>
          </p:cNvPr>
          <p:cNvSpPr txBox="1">
            <a:spLocks noGrp="1"/>
          </p:cNvSpPr>
          <p:nvPr>
            <p:ph type="title" idx="4294967295"/>
          </p:nvPr>
        </p:nvSpPr>
        <p:spPr>
          <a:xfrm>
            <a:off x="1845511" y="19198"/>
            <a:ext cx="696630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1"/>
                </a:solidFill>
                <a:effectLst/>
                <a:uLnTx/>
                <a:uFillTx/>
                <a:latin typeface="OpenDyslexic" pitchFamily="2" charset="77"/>
                <a:ea typeface="Roboto Black" panose="02000000000000000000" pitchFamily="2" charset="0"/>
                <a:cs typeface="+mn-cs"/>
              </a:rPr>
              <a:t>QUESTIONS? </a:t>
            </a:r>
            <a:br>
              <a:rPr kumimoji="0" lang="en-GB" b="1" i="0" u="none" strike="noStrike" kern="1200" cap="none" spc="0" normalizeH="0" baseline="0" noProof="0" dirty="0">
                <a:ln>
                  <a:noFill/>
                </a:ln>
                <a:solidFill>
                  <a:schemeClr val="accent1"/>
                </a:solidFill>
                <a:effectLst/>
                <a:uLnTx/>
                <a:uFillTx/>
                <a:latin typeface="OpenDyslexic" pitchFamily="2" charset="77"/>
                <a:ea typeface="Roboto Black" panose="02000000000000000000" pitchFamily="2" charset="0"/>
                <a:cs typeface="+mn-cs"/>
              </a:rPr>
            </a:br>
            <a:r>
              <a:rPr kumimoji="0" lang="en-GB" b="1" i="0" u="none" strike="noStrike" kern="1200" cap="none" spc="0" normalizeH="0" baseline="0" noProof="0" dirty="0">
                <a:ln>
                  <a:noFill/>
                </a:ln>
                <a:solidFill>
                  <a:schemeClr val="accent1"/>
                </a:solidFill>
                <a:effectLst/>
                <a:uLnTx/>
                <a:uFillTx/>
                <a:latin typeface="OpenDyslexic" pitchFamily="2" charset="77"/>
                <a:ea typeface="Roboto Black" panose="02000000000000000000" pitchFamily="2" charset="0"/>
                <a:cs typeface="+mn-cs"/>
              </a:rPr>
              <a:t>CONTACT US!</a:t>
            </a:r>
          </a:p>
        </p:txBody>
      </p:sp>
      <p:graphicFrame>
        <p:nvGraphicFramePr>
          <p:cNvPr id="6" name="Table 4">
            <a:extLst>
              <a:ext uri="{FF2B5EF4-FFF2-40B4-BE49-F238E27FC236}">
                <a16:creationId xmlns:a16="http://schemas.microsoft.com/office/drawing/2014/main" id="{23860AE0-868A-3DD8-8286-6F92B71B2BF7}"/>
              </a:ext>
            </a:extLst>
          </p:cNvPr>
          <p:cNvGraphicFramePr>
            <a:graphicFrameLocks noGrp="1"/>
          </p:cNvGraphicFramePr>
          <p:nvPr>
            <p:extLst>
              <p:ext uri="{D42A27DB-BD31-4B8C-83A1-F6EECF244321}">
                <p14:modId xmlns:p14="http://schemas.microsoft.com/office/powerpoint/2010/main" val="3755656075"/>
              </p:ext>
            </p:extLst>
          </p:nvPr>
        </p:nvGraphicFramePr>
        <p:xfrm>
          <a:off x="2078182" y="1203510"/>
          <a:ext cx="8041104" cy="4778190"/>
        </p:xfrm>
        <a:graphic>
          <a:graphicData uri="http://schemas.openxmlformats.org/drawingml/2006/table">
            <a:tbl>
              <a:tblPr firstRow="1" bandRow="1">
                <a:tableStyleId>{5C22544A-7EE6-4342-B048-85BDC9FD1C3A}</a:tableStyleId>
              </a:tblPr>
              <a:tblGrid>
                <a:gridCol w="2449434">
                  <a:extLst>
                    <a:ext uri="{9D8B030D-6E8A-4147-A177-3AD203B41FA5}">
                      <a16:colId xmlns:a16="http://schemas.microsoft.com/office/drawing/2014/main" val="4025471515"/>
                    </a:ext>
                  </a:extLst>
                </a:gridCol>
                <a:gridCol w="1571118">
                  <a:extLst>
                    <a:ext uri="{9D8B030D-6E8A-4147-A177-3AD203B41FA5}">
                      <a16:colId xmlns:a16="http://schemas.microsoft.com/office/drawing/2014/main" val="899510169"/>
                    </a:ext>
                  </a:extLst>
                </a:gridCol>
                <a:gridCol w="1548215">
                  <a:extLst>
                    <a:ext uri="{9D8B030D-6E8A-4147-A177-3AD203B41FA5}">
                      <a16:colId xmlns:a16="http://schemas.microsoft.com/office/drawing/2014/main" val="4032823013"/>
                    </a:ext>
                  </a:extLst>
                </a:gridCol>
                <a:gridCol w="2472337">
                  <a:extLst>
                    <a:ext uri="{9D8B030D-6E8A-4147-A177-3AD203B41FA5}">
                      <a16:colId xmlns:a16="http://schemas.microsoft.com/office/drawing/2014/main" val="3566335479"/>
                    </a:ext>
                  </a:extLst>
                </a:gridCol>
              </a:tblGrid>
              <a:tr h="2389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Jenni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(she/her)</a:t>
                      </a:r>
                      <a:endParaRPr kumimoji="0" lang="en-GB" sz="3600" b="0"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jf328@</a:t>
                      </a:r>
                      <a:r>
                        <a:rPr kumimoji="0" lang="en-GB" sz="2400" b="1" i="0" u="none" strike="noStrike" kern="1200" cap="none" spc="0" normalizeH="0" baseline="0" noProof="0" dirty="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le.ac.uk</a:t>
                      </a:r>
                      <a:r>
                        <a:rPr kumimoji="0" lang="en-GB" sz="2400" b="1"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cs typeface="+mn-cs"/>
                        </a:rPr>
                        <a:t> </a:t>
                      </a:r>
                      <a:endParaRPr kumimoji="0" lang="en-GB" sz="3600" b="0" i="0" u="none" strike="noStrike" kern="1200" cap="none" spc="0" normalizeH="0" baseline="0" noProof="0" dirty="0">
                        <a:ln>
                          <a:noFill/>
                        </a:ln>
                        <a:solidFill>
                          <a:schemeClr val="accent4"/>
                        </a:solidFill>
                        <a:effectLst/>
                        <a:uLnTx/>
                        <a:uFillTx/>
                        <a:latin typeface="Roboto Black" panose="02000000000000000000" pitchFamily="2" charset="0"/>
                        <a:ea typeface="Roboto Black" panose="02000000000000000000" pitchFamily="2"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solidFill>
                          <a:schemeClr val="accent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solidFill>
                          <a:schemeClr val="accent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Hannah </a:t>
                      </a:r>
                      <a:r>
                        <a:rPr kumimoji="0" lang="en-GB" sz="3600" b="0" i="0" u="none" strike="noStrike" kern="1200" cap="none" spc="0" normalizeH="0" baseline="0" noProof="0" dirty="0" err="1">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Lerman</a:t>
                      </a:r>
                      <a:endParaRPr kumimoji="0" lang="en-GB" sz="3600" b="0"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(she/her)</a:t>
                      </a:r>
                      <a:endParaRPr kumimoji="0" lang="en-GB" sz="3600" b="0"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hnl4@</a:t>
                      </a:r>
                      <a:r>
                        <a:rPr kumimoji="0" lang="en-GB" sz="2400" b="1"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le.ac.uk</a:t>
                      </a:r>
                      <a:r>
                        <a:rPr kumimoji="0" lang="en-GB" sz="2400" b="1"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endParaRPr kumimoji="0" lang="en-GB" sz="3600" b="0"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chemeClr val="accent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600541"/>
                  </a:ext>
                </a:extLst>
              </a:tr>
              <a:tr h="2389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Alicia Kendall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(she/her)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6">
                            <a:extLst>
                              <a:ext uri="{A12FA001-AC4F-418D-AE19-62706E023703}">
                                <ahyp:hlinkClr xmlns:ahyp="http://schemas.microsoft.com/office/drawing/2018/hyperlinkcolor" val="tx"/>
                              </a:ext>
                            </a:extLst>
                          </a:hlinkClick>
                        </a:rPr>
                        <a:t>ak842@</a:t>
                      </a:r>
                      <a:r>
                        <a:rPr kumimoji="0" lang="en-GB" sz="2400" b="1"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6">
                            <a:extLst>
                              <a:ext uri="{A12FA001-AC4F-418D-AE19-62706E023703}">
                                <ahyp:hlinkClr xmlns:ahyp="http://schemas.microsoft.com/office/drawing/2018/hyperlinkcolor" val="tx"/>
                              </a:ext>
                            </a:extLst>
                          </a:hlinkClick>
                        </a:rPr>
                        <a:t>le.ac.uk</a:t>
                      </a:r>
                      <a:r>
                        <a:rPr kumimoji="0" lang="en-GB" sz="2400" b="1" i="0" u="none" strike="noStrike" kern="1200" cap="none" spc="0" normalizeH="0" baseline="0" noProof="0" dirty="0">
                          <a:ln>
                            <a:noFill/>
                          </a:ln>
                          <a:solidFill>
                            <a:srgbClr val="D52D00"/>
                          </a:solidFill>
                          <a:effectLst/>
                          <a:uLnTx/>
                          <a:uFillTx/>
                          <a:latin typeface="Roboto" panose="02000000000000000000" pitchFamily="2" charset="0"/>
                          <a:ea typeface="Roboto" panose="02000000000000000000" pitchFamily="2" charset="0"/>
                          <a:cs typeface="+mn-cs"/>
                        </a:rPr>
                        <a:t> </a:t>
                      </a:r>
                      <a:endParaRPr kumimoji="0" lang="en-GB" sz="3600" b="0" i="0" u="none" strike="noStrike" kern="1200" cap="none" spc="0" normalizeH="0" baseline="0" noProof="0" dirty="0">
                        <a:ln>
                          <a:noFill/>
                        </a:ln>
                        <a:solidFill>
                          <a:srgbClr val="D52D00"/>
                        </a:solidFill>
                        <a:effectLst/>
                        <a:uLnTx/>
                        <a:uFillTx/>
                        <a:latin typeface="Roboto Black" panose="02000000000000000000" pitchFamily="2" charset="0"/>
                        <a:ea typeface="Roboto Black" panose="02000000000000000000" pitchFamily="2" charset="0"/>
                        <a:cs typeface="+mn-cs"/>
                      </a:endParaRPr>
                    </a:p>
                    <a:p>
                      <a:endParaRPr lang="en-US" dirty="0">
                        <a:solidFill>
                          <a:schemeClr val="accent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chemeClr val="accent1"/>
                        </a:solidFill>
                        <a:effectLst/>
                        <a:uLnTx/>
                        <a:uFillTx/>
                        <a:latin typeface="Roboto Black" panose="02000000000000000000" pitchFamily="2" charset="0"/>
                        <a:ea typeface="Roboto Black" panose="02000000000000000000" pitchFamily="2"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EDI Physics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equalities-physics@leicester.ac.uk</a:t>
                      </a:r>
                      <a:endParaRPr kumimoji="0" lang="en-US" sz="2400" b="1" i="0" u="none" strike="noStrike" kern="1200" cap="none" spc="0" normalizeH="0" baseline="0" noProof="0" dirty="0">
                        <a:ln>
                          <a:noFill/>
                        </a:ln>
                        <a:solidFill>
                          <a:srgbClr val="D52D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dirty="0">
                        <a:solidFill>
                          <a:schemeClr val="accent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6595216"/>
                  </a:ext>
                </a:extLst>
              </a:tr>
            </a:tbl>
          </a:graphicData>
        </a:graphic>
      </p:graphicFrame>
      <p:sp>
        <p:nvSpPr>
          <p:cNvPr id="7" name="Rectangle 6">
            <a:extLst>
              <a:ext uri="{FF2B5EF4-FFF2-40B4-BE49-F238E27FC236}">
                <a16:creationId xmlns:a16="http://schemas.microsoft.com/office/drawing/2014/main" id="{919D964A-8816-96D4-A179-4CB9C846445F}"/>
              </a:ext>
            </a:extLst>
          </p:cNvPr>
          <p:cNvSpPr>
            <a:spLocks noChangeArrowheads="1"/>
          </p:cNvSpPr>
          <p:nvPr/>
        </p:nvSpPr>
        <p:spPr bwMode="auto">
          <a:xfrm>
            <a:off x="5714005" y="104583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23D9F0"/>
                </a:solidFill>
                <a:effectLst/>
                <a:latin typeface="Roboto" panose="02000000000000000000" pitchFamily="2" charset="0"/>
              </a:rPr>
              <a:t>TRANS RIGHTS </a:t>
            </a:r>
            <a:r>
              <a:rPr kumimoji="0" lang="en-US" altLang="en-US" sz="2100" b="1" i="0" u="none" strike="noStrike" cap="none" normalizeH="0" baseline="0" dirty="0">
                <a:ln>
                  <a:noFill/>
                </a:ln>
                <a:solidFill>
                  <a:srgbClr val="D8D8D8"/>
                </a:solidFill>
                <a:effectLst/>
                <a:latin typeface="Roboto" panose="02000000000000000000" pitchFamily="2" charset="0"/>
              </a:rPr>
              <a:t>ARE</a:t>
            </a:r>
            <a:br>
              <a:rPr kumimoji="0" lang="en-US" altLang="en-US" sz="2100" b="1" i="0" u="none" strike="noStrike" cap="none" normalizeH="0" baseline="0" dirty="0">
                <a:ln>
                  <a:noFill/>
                </a:ln>
                <a:solidFill>
                  <a:srgbClr val="000000"/>
                </a:solidFill>
                <a:effectLst/>
                <a:latin typeface="Roboto" panose="02000000000000000000" pitchFamily="2" charset="0"/>
              </a:rPr>
            </a:br>
            <a:r>
              <a:rPr kumimoji="0" lang="en-US" altLang="en-US" sz="2100" b="1" i="0" u="none" strike="noStrike" cap="none" normalizeH="0" baseline="0" dirty="0">
                <a:ln>
                  <a:noFill/>
                </a:ln>
                <a:solidFill>
                  <a:srgbClr val="FF6A90"/>
                </a:solidFill>
                <a:effectLst/>
                <a:latin typeface="Roboto" panose="02000000000000000000" pitchFamily="2" charset="0"/>
              </a:rPr>
              <a:t>HUMAN RIGHTS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573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2" descr="This is Jenni French, Equitea co-founder. She is a white woman with long brunette hair and a fringe. She is wearing a navy suit and smiling.">
            <a:extLst>
              <a:ext uri="{FF2B5EF4-FFF2-40B4-BE49-F238E27FC236}">
                <a16:creationId xmlns:a16="http://schemas.microsoft.com/office/drawing/2014/main" id="{33FE1242-51DF-79A3-A8E7-00FBC44DF2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622" t="3333" r="19630" b="33704"/>
          <a:stretch/>
        </p:blipFill>
        <p:spPr bwMode="auto">
          <a:xfrm>
            <a:off x="4540957" y="1309602"/>
            <a:ext cx="1575416" cy="18804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his is Alicia Kendall, Equitea co-founder. She is a white woman with short brown/bleached hair. She is smiling in the sunshine.">
            <a:extLst>
              <a:ext uri="{FF2B5EF4-FFF2-40B4-BE49-F238E27FC236}">
                <a16:creationId xmlns:a16="http://schemas.microsoft.com/office/drawing/2014/main" id="{A5CC2229-2054-0ADC-463F-537ABA46F9D5}"/>
              </a:ext>
            </a:extLst>
          </p:cNvPr>
          <p:cNvPicPr>
            <a:picLocks noChangeAspect="1"/>
          </p:cNvPicPr>
          <p:nvPr/>
        </p:nvPicPr>
        <p:blipFill rotWithShape="1">
          <a:blip r:embed="rId9"/>
          <a:srcRect t="12273" r="14256"/>
          <a:stretch/>
        </p:blipFill>
        <p:spPr>
          <a:xfrm>
            <a:off x="4561330" y="3580951"/>
            <a:ext cx="1534670" cy="2009899"/>
          </a:xfrm>
          <a:prstGeom prst="rect">
            <a:avLst/>
          </a:prstGeom>
        </p:spPr>
      </p:pic>
      <p:pic>
        <p:nvPicPr>
          <p:cNvPr id="8" name="Picture 2" descr="Icon&#10;&#10;Description automatically generated">
            <a:extLst>
              <a:ext uri="{FF2B5EF4-FFF2-40B4-BE49-F238E27FC236}">
                <a16:creationId xmlns:a16="http://schemas.microsoft.com/office/drawing/2014/main" id="{D7AABC17-FAB0-19A6-FE16-71C6FAC719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89990" y="417444"/>
            <a:ext cx="1142623" cy="102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38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324768" y="630942"/>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Checking Contrast</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2" name="TextBox 1">
            <a:extLst>
              <a:ext uri="{FF2B5EF4-FFF2-40B4-BE49-F238E27FC236}">
                <a16:creationId xmlns:a16="http://schemas.microsoft.com/office/drawing/2014/main" id="{37373747-B3A7-6FC0-4FC5-D62373EEAAD2}"/>
              </a:ext>
            </a:extLst>
          </p:cNvPr>
          <p:cNvSpPr txBox="1"/>
          <p:nvPr/>
        </p:nvSpPr>
        <p:spPr>
          <a:xfrm>
            <a:off x="992824" y="1708244"/>
            <a:ext cx="5676890" cy="4293483"/>
          </a:xfrm>
          <a:prstGeom prst="rect">
            <a:avLst/>
          </a:prstGeom>
          <a:noFill/>
        </p:spPr>
        <p:txBody>
          <a:bodyPr wrap="square" rtlCol="0">
            <a:spAutoFit/>
          </a:bodyPr>
          <a:lstStyle/>
          <a:p>
            <a:pPr marL="342900" indent="-342900">
              <a:spcAft>
                <a:spcPts val="100"/>
              </a:spcAft>
              <a:buFont typeface="Arial" panose="020B0604020202020204" pitchFamily="34" charset="0"/>
              <a:buChar char="•"/>
            </a:pPr>
            <a:r>
              <a:rPr lang="en-US" sz="2800" b="1" dirty="0" err="1">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 Contrast </a:t>
            </a:r>
            <a:r>
              <a:rPr lang="en-US" sz="2800" b="1" dirty="0" err="1">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Analyser</a:t>
            </a: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Input Hex </a:t>
            </a:r>
            <a:r>
              <a:rPr lang="en-US" sz="28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colours</a:t>
            </a:r>
            <a:r>
              <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 or use eyedropper tool</a:t>
            </a: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rPr>
              <a:t>Checks contrast for text, large text, and graphics</a:t>
            </a:r>
          </a:p>
          <a:p>
            <a:pPr marL="342900" indent="-342900">
              <a:spcAft>
                <a:spcPts val="100"/>
              </a:spcAft>
              <a:buFont typeface="Arial" panose="020B0604020202020204" pitchFamily="34" charset="0"/>
              <a:buChar char="•"/>
            </a:pPr>
            <a:endParaRPr lang="en-US" sz="32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800100" lvl="1" indent="-342900">
              <a:spcAft>
                <a:spcPts val="100"/>
              </a:spcAft>
              <a:buFont typeface="Arial" panose="020B0604020202020204" pitchFamily="34" charset="0"/>
              <a:buChar char="•"/>
            </a:pP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0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www.tpgi.com</a:t>
            </a:r>
            <a:r>
              <a:rPr lang="en-US" sz="20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/color-contrast-checker/</a:t>
            </a:r>
          </a:p>
        </p:txBody>
      </p:sp>
      <p:pic>
        <p:nvPicPr>
          <p:cNvPr id="5" name="Picture 4" descr="Screenshot from the colour contrast analyser showing contrast ratios for this presentation.">
            <a:extLst>
              <a:ext uri="{FF2B5EF4-FFF2-40B4-BE49-F238E27FC236}">
                <a16:creationId xmlns:a16="http://schemas.microsoft.com/office/drawing/2014/main" id="{E92C22CB-6FAE-F72E-B35D-76721E0E617D}"/>
              </a:ext>
            </a:extLst>
          </p:cNvPr>
          <p:cNvPicPr>
            <a:picLocks noChangeAspect="1"/>
          </p:cNvPicPr>
          <p:nvPr/>
        </p:nvPicPr>
        <p:blipFill>
          <a:blip r:embed="rId4"/>
          <a:stretch>
            <a:fillRect/>
          </a:stretch>
        </p:blipFill>
        <p:spPr>
          <a:xfrm>
            <a:off x="7477597" y="1287490"/>
            <a:ext cx="4215049" cy="5570510"/>
          </a:xfrm>
          <a:prstGeom prst="rect">
            <a:avLst/>
          </a:prstGeom>
        </p:spPr>
      </p:pic>
    </p:spTree>
    <p:extLst>
      <p:ext uri="{BB962C8B-B14F-4D97-AF65-F5344CB8AC3E}">
        <p14:creationId xmlns:p14="http://schemas.microsoft.com/office/powerpoint/2010/main" val="15731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704570" y="499010"/>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tx1"/>
                </a:solidFill>
                <a:effectLst/>
                <a:uLnTx/>
                <a:uFillTx/>
                <a:latin typeface="OpenDyslexic" pitchFamily="2" charset="77"/>
                <a:ea typeface="Roboto Black" panose="02000000000000000000" pitchFamily="2" charset="0"/>
                <a:cs typeface="+mn-cs"/>
              </a:rPr>
              <a:t>Colour Schemes</a:t>
            </a:r>
            <a:endParaRPr kumimoji="0" lang="en-GB" sz="4000" b="1" i="0" u="none" strike="noStrike" kern="1200" cap="none" spc="0" normalizeH="0" baseline="0" noProof="0" dirty="0">
              <a:ln>
                <a:noFill/>
              </a:ln>
              <a:solidFill>
                <a:schemeClr val="tx1"/>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4556D2CE-125D-9CC8-55A9-0B7818F40B24}"/>
              </a:ext>
            </a:extLst>
          </p:cNvPr>
          <p:cNvSpPr txBox="1"/>
          <p:nvPr/>
        </p:nvSpPr>
        <p:spPr>
          <a:xfrm>
            <a:off x="1313630" y="1711447"/>
            <a:ext cx="10328403" cy="5078313"/>
          </a:xfrm>
          <a:prstGeom prst="rect">
            <a:avLst/>
          </a:prstGeom>
          <a:noFill/>
        </p:spPr>
        <p:txBody>
          <a:bodyPr wrap="square" rtlCol="0">
            <a:spAutoFit/>
          </a:bodyPr>
          <a:lstStyle/>
          <a:p>
            <a:pPr marL="342900" indent="-342900">
              <a:buFont typeface="Arial" panose="020B0604020202020204" pitchFamily="34" charset="0"/>
              <a:buChar char="•"/>
            </a:pPr>
            <a:r>
              <a:rPr lang="en-US" sz="3600" b="1" dirty="0">
                <a:latin typeface="Helvetica Neue" panose="02000503000000020004" pitchFamily="2" charset="0"/>
                <a:ea typeface="Helvetica Neue" panose="02000503000000020004" pitchFamily="2" charset="0"/>
                <a:cs typeface="Helvetica Neue" panose="02000503000000020004" pitchFamily="2" charset="0"/>
              </a:rPr>
              <a:t>It can be tempting to avoid thinking about </a:t>
            </a:r>
            <a:r>
              <a:rPr lang="en-US" sz="3600" b="1" dirty="0" err="1">
                <a:latin typeface="Helvetica Neue" panose="02000503000000020004" pitchFamily="2" charset="0"/>
                <a:ea typeface="Helvetica Neue" panose="02000503000000020004" pitchFamily="2" charset="0"/>
                <a:cs typeface="Helvetica Neue" panose="02000503000000020004" pitchFamily="2" charset="0"/>
              </a:rPr>
              <a:t>colour</a:t>
            </a:r>
            <a:endParaRPr lang="en-US" sz="3600" b="1"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3600" b="1"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latin typeface="Helvetica Neue" panose="02000503000000020004" pitchFamily="2" charset="0"/>
                <a:ea typeface="Helvetica Neue" panose="02000503000000020004" pitchFamily="2" charset="0"/>
                <a:cs typeface="Helvetica Neue" panose="02000503000000020004" pitchFamily="2" charset="0"/>
              </a:rPr>
              <a:t>Black text on a white background is often inaccessible</a:t>
            </a:r>
          </a:p>
          <a:p>
            <a:pPr marL="342900" indent="-342900">
              <a:buFont typeface="Arial" panose="020B0604020202020204" pitchFamily="34" charset="0"/>
              <a:buChar char="•"/>
            </a:pPr>
            <a:endParaRPr lang="en-US" sz="3600" b="1"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latin typeface="Helvetica Neue" panose="02000503000000020004" pitchFamily="2" charset="0"/>
                <a:ea typeface="Helvetica Neue" panose="02000503000000020004" pitchFamily="2" charset="0"/>
                <a:cs typeface="Helvetica Neue" panose="02000503000000020004" pitchFamily="2" charset="0"/>
              </a:rPr>
              <a:t>Off-white backgrounds are easier</a:t>
            </a:r>
          </a:p>
          <a:p>
            <a:pPr marL="342900" indent="-342900">
              <a:buFont typeface="Arial" panose="020B0604020202020204" pitchFamily="34" charset="0"/>
              <a:buChar char="•"/>
            </a:pPr>
            <a:endParaRPr lang="en-US" sz="3600" b="1"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36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1501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704570" y="499010"/>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OpenDyslexic" pitchFamily="2" charset="77"/>
                <a:ea typeface="Roboto Black" panose="02000000000000000000" pitchFamily="2" charset="0"/>
                <a:cs typeface="+mn-cs"/>
              </a:rPr>
              <a:t>Colour Schemes</a:t>
            </a:r>
            <a:endParaRPr kumimoji="0" lang="en-GB" sz="4000" b="1" i="0" u="none" strike="noStrike" kern="1200" cap="none" spc="0" normalizeH="0" baseline="0" noProof="0" dirty="0">
              <a:ln>
                <a:noFill/>
              </a:ln>
              <a:solidFill>
                <a:srgbClr val="FFFFFF"/>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4556D2CE-125D-9CC8-55A9-0B7818F40B24}"/>
              </a:ext>
            </a:extLst>
          </p:cNvPr>
          <p:cNvSpPr txBox="1"/>
          <p:nvPr/>
        </p:nvSpPr>
        <p:spPr>
          <a:xfrm>
            <a:off x="1253996" y="2486699"/>
            <a:ext cx="10328403" cy="2862322"/>
          </a:xfrm>
          <a:prstGeom prst="rect">
            <a:avLst/>
          </a:prstGeom>
          <a:noFill/>
        </p:spPr>
        <p:txBody>
          <a:bodyPr wrap="square" rtlCol="0">
            <a:spAutoFit/>
          </a:bodyPr>
          <a:lstStyle/>
          <a:p>
            <a:pPr marL="342900" indent="-342900">
              <a:buFont typeface="Arial" panose="020B0604020202020204" pitchFamily="34" charset="0"/>
              <a:buChar char="•"/>
            </a:pPr>
            <a:endParaRPr lang="en-US" sz="3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White text on a black background is always better</a:t>
            </a:r>
          </a:p>
          <a:p>
            <a:pPr marL="342900" indent="-342900">
              <a:buFont typeface="Arial" panose="020B0604020202020204" pitchFamily="34" charset="0"/>
              <a:buChar char="•"/>
            </a:pPr>
            <a:endParaRPr lang="en-US" sz="3600" b="1"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36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32236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288B8A-9528-CF5A-C7A9-2FB8D02089B2}"/>
              </a:ext>
            </a:extLst>
          </p:cNvPr>
          <p:cNvSpPr txBox="1">
            <a:spLocks noGrp="1"/>
          </p:cNvSpPr>
          <p:nvPr>
            <p:ph type="title" idx="4294967295"/>
          </p:nvPr>
        </p:nvSpPr>
        <p:spPr>
          <a:xfrm>
            <a:off x="1081717" y="658037"/>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Choosing Colours</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4556D2CE-125D-9CC8-55A9-0B7818F40B24}"/>
              </a:ext>
            </a:extLst>
          </p:cNvPr>
          <p:cNvSpPr txBox="1"/>
          <p:nvPr/>
        </p:nvSpPr>
        <p:spPr>
          <a:xfrm>
            <a:off x="1333509" y="1721598"/>
            <a:ext cx="7472561" cy="3416320"/>
          </a:xfrm>
          <a:prstGeom prst="rect">
            <a:avLst/>
          </a:prstGeom>
          <a:noFill/>
        </p:spPr>
        <p:txBody>
          <a:bodyPr wrap="square" rtlCol="0">
            <a:spAutoFit/>
          </a:bodyPr>
          <a:lstStyle/>
          <a:p>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You can make your own </a:t>
            </a:r>
            <a:r>
              <a:rPr lang="en-US" sz="36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scheme</a:t>
            </a:r>
          </a:p>
          <a:p>
            <a:pPr marL="342900" indent="-342900">
              <a:buFont typeface="Arial" panose="020B0604020202020204" pitchFamily="34" charset="0"/>
              <a:buChar char="•"/>
            </a:pPr>
            <a:endParaRPr lang="en-US" sz="3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Then use the design tab to input them to </a:t>
            </a:r>
            <a:r>
              <a:rPr lang="en-US" sz="36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powerpoint</a:t>
            </a:r>
            <a:endParaRPr lang="en-US" sz="3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Screenshot of how to change he colours in a powerpoint theme">
            <a:extLst>
              <a:ext uri="{FF2B5EF4-FFF2-40B4-BE49-F238E27FC236}">
                <a16:creationId xmlns:a16="http://schemas.microsoft.com/office/drawing/2014/main" id="{D2E3C586-AFB7-E387-83A8-4B8EB578B622}"/>
              </a:ext>
            </a:extLst>
          </p:cNvPr>
          <p:cNvPicPr>
            <a:picLocks noChangeAspect="1"/>
          </p:cNvPicPr>
          <p:nvPr/>
        </p:nvPicPr>
        <p:blipFill>
          <a:blip r:embed="rId4"/>
          <a:stretch>
            <a:fillRect/>
          </a:stretch>
        </p:blipFill>
        <p:spPr>
          <a:xfrm>
            <a:off x="8806070" y="733114"/>
            <a:ext cx="3309755" cy="2293737"/>
          </a:xfrm>
          <a:prstGeom prst="rect">
            <a:avLst/>
          </a:prstGeom>
        </p:spPr>
      </p:pic>
      <p:pic>
        <p:nvPicPr>
          <p:cNvPr id="7" name="Picture 6" descr="Screenshot of how to change the colours in a powerpoint theme.">
            <a:extLst>
              <a:ext uri="{FF2B5EF4-FFF2-40B4-BE49-F238E27FC236}">
                <a16:creationId xmlns:a16="http://schemas.microsoft.com/office/drawing/2014/main" id="{E446CD62-6F27-C211-1780-5EA6851B2161}"/>
              </a:ext>
            </a:extLst>
          </p:cNvPr>
          <p:cNvPicPr>
            <a:picLocks noChangeAspect="1"/>
          </p:cNvPicPr>
          <p:nvPr/>
        </p:nvPicPr>
        <p:blipFill rotWithShape="1">
          <a:blip r:embed="rId5"/>
          <a:srcRect t="32911"/>
          <a:stretch/>
        </p:blipFill>
        <p:spPr>
          <a:xfrm>
            <a:off x="8806070" y="3026851"/>
            <a:ext cx="3415799" cy="3831149"/>
          </a:xfrm>
          <a:prstGeom prst="rect">
            <a:avLst/>
          </a:prstGeom>
        </p:spPr>
      </p:pic>
    </p:spTree>
    <p:extLst>
      <p:ext uri="{BB962C8B-B14F-4D97-AF65-F5344CB8AC3E}">
        <p14:creationId xmlns:p14="http://schemas.microsoft.com/office/powerpoint/2010/main" val="13094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3A4C167-FFF2-D551-2FFE-01A5B04FE715}"/>
              </a:ext>
            </a:extLst>
          </p:cNvPr>
          <p:cNvSpPr txBox="1">
            <a:spLocks noGrp="1"/>
          </p:cNvSpPr>
          <p:nvPr>
            <p:ph type="title" idx="4294967295"/>
          </p:nvPr>
        </p:nvSpPr>
        <p:spPr>
          <a:xfrm>
            <a:off x="1081717" y="658037"/>
            <a:ext cx="87828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rgbClr val="D9212A"/>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rPr>
              <a:t>Choosing Colours</a:t>
            </a:r>
            <a:endParaRPr kumimoji="0" lang="en-GB" sz="4000" b="1" i="0" u="none" strike="noStrike" kern="1200" cap="none" spc="0" normalizeH="0" baseline="0" noProof="0" dirty="0">
              <a:ln>
                <a:noFill/>
              </a:ln>
              <a:solidFill>
                <a:srgbClr val="A30262"/>
              </a:solidFill>
              <a:effectLst/>
              <a:uLnTx/>
              <a:uFillTx/>
              <a:latin typeface="OpenDyslexic" pitchFamily="2" charset="77"/>
              <a:ea typeface="Roboto Black" panose="02000000000000000000" pitchFamily="2" charset="0"/>
              <a:cs typeface="+mn-cs"/>
            </a:endParaRPr>
          </a:p>
        </p:txBody>
      </p:sp>
      <p:sp>
        <p:nvSpPr>
          <p:cNvPr id="5" name="TextBox 4">
            <a:extLst>
              <a:ext uri="{FF2B5EF4-FFF2-40B4-BE49-F238E27FC236}">
                <a16:creationId xmlns:a16="http://schemas.microsoft.com/office/drawing/2014/main" id="{02C284B5-BC25-B581-E0BE-2577DE6BFCFD}"/>
              </a:ext>
            </a:extLst>
          </p:cNvPr>
          <p:cNvSpPr txBox="1"/>
          <p:nvPr/>
        </p:nvSpPr>
        <p:spPr>
          <a:xfrm>
            <a:off x="829927" y="1902797"/>
            <a:ext cx="5266073" cy="3652282"/>
          </a:xfrm>
          <a:prstGeom prst="rect">
            <a:avLst/>
          </a:prstGeom>
          <a:noFill/>
        </p:spPr>
        <p:txBody>
          <a:bodyPr wrap="square" rtlCol="0">
            <a:spAutoFit/>
          </a:bodyPr>
          <a:lstStyle/>
          <a:p>
            <a:pPr marL="342900" indent="-342900">
              <a:spcAft>
                <a:spcPts val="100"/>
              </a:spcAft>
              <a:buFont typeface="Arial" panose="020B0604020202020204" pitchFamily="34" charset="0"/>
              <a:buChar char="•"/>
            </a:pPr>
            <a:r>
              <a:rPr lang="en-US" sz="2800" b="1" dirty="0" err="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Colour</a:t>
            </a:r>
            <a:r>
              <a:rPr lang="en-US" sz="28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palette builder</a:t>
            </a: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endParaRPr lang="en-US" sz="28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100"/>
              </a:spcAft>
              <a:buFont typeface="Arial" panose="020B0604020202020204" pitchFamily="34" charset="0"/>
              <a:buChar char="•"/>
            </a:pPr>
            <a:r>
              <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Checks contrasts to find good text / background </a:t>
            </a:r>
            <a:r>
              <a:rPr lang="en-US" sz="2800" b="1" dirty="0" err="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colours</a:t>
            </a:r>
            <a:endParaRPr lang="en-US" sz="28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a:p>
            <a:pPr>
              <a:spcAft>
                <a:spcPts val="100"/>
              </a:spcAft>
            </a:pPr>
            <a:endParaRPr lang="en-US" sz="3200" b="1" dirty="0">
              <a:solidFill>
                <a:srgbClr val="D52D00"/>
              </a:solidFill>
              <a:latin typeface="Helvetica Neue" panose="02000503000000020004" pitchFamily="2" charset="0"/>
              <a:ea typeface="Helvetica Neue" panose="02000503000000020004" pitchFamily="2" charset="0"/>
              <a:cs typeface="Helvetica Neue" panose="02000503000000020004" pitchFamily="2" charset="0"/>
            </a:endParaRPr>
          </a:p>
          <a:p>
            <a:pPr marL="800100" lvl="1" indent="-342900">
              <a:spcAft>
                <a:spcPts val="100"/>
              </a:spcAft>
              <a:buFont typeface="Arial" panose="020B0604020202020204" pitchFamily="34" charset="0"/>
              <a:buChar char="•"/>
            </a:pPr>
            <a:r>
              <a:rPr lang="en-US" sz="28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800" u="sng"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toolness.github.io</a:t>
            </a:r>
            <a:r>
              <a:rPr lang="en-US" sz="2800" u="sng"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/accessible-color-matrix/</a:t>
            </a:r>
          </a:p>
        </p:txBody>
      </p:sp>
      <p:pic>
        <p:nvPicPr>
          <p:cNvPr id="10" name="Picture 9" descr="Screenshot of the colour palette builder showing high-contrast combinations for a palette with white, black, and four blues in a gradient.">
            <a:extLst>
              <a:ext uri="{FF2B5EF4-FFF2-40B4-BE49-F238E27FC236}">
                <a16:creationId xmlns:a16="http://schemas.microsoft.com/office/drawing/2014/main" id="{E06642E4-7E7E-A541-7B92-8A3135186465}"/>
              </a:ext>
            </a:extLst>
          </p:cNvPr>
          <p:cNvPicPr>
            <a:picLocks noChangeAspect="1"/>
          </p:cNvPicPr>
          <p:nvPr/>
        </p:nvPicPr>
        <p:blipFill rotWithShape="1">
          <a:blip r:embed="rId4"/>
          <a:srcRect b="69680"/>
          <a:stretch/>
        </p:blipFill>
        <p:spPr>
          <a:xfrm>
            <a:off x="6317582" y="1594334"/>
            <a:ext cx="5652835" cy="1684070"/>
          </a:xfrm>
          <a:prstGeom prst="rect">
            <a:avLst/>
          </a:prstGeom>
        </p:spPr>
      </p:pic>
      <p:pic>
        <p:nvPicPr>
          <p:cNvPr id="9" name="Picture 8" descr="Screenshot of the colour palette builder showing high-contrast combinations for a palette with white, black, and four blues in a gradient.">
            <a:extLst>
              <a:ext uri="{FF2B5EF4-FFF2-40B4-BE49-F238E27FC236}">
                <a16:creationId xmlns:a16="http://schemas.microsoft.com/office/drawing/2014/main" id="{757038D7-FAEC-433F-6C4C-965864813D1F}"/>
              </a:ext>
            </a:extLst>
          </p:cNvPr>
          <p:cNvPicPr>
            <a:picLocks noChangeAspect="1"/>
          </p:cNvPicPr>
          <p:nvPr/>
        </p:nvPicPr>
        <p:blipFill rotWithShape="1">
          <a:blip r:embed="rId4"/>
          <a:srcRect t="43842"/>
          <a:stretch/>
        </p:blipFill>
        <p:spPr>
          <a:xfrm>
            <a:off x="5977703" y="3278404"/>
            <a:ext cx="6214297" cy="3429000"/>
          </a:xfrm>
          <a:prstGeom prst="rect">
            <a:avLst/>
          </a:prstGeom>
        </p:spPr>
      </p:pic>
    </p:spTree>
    <p:extLst>
      <p:ext uri="{BB962C8B-B14F-4D97-AF65-F5344CB8AC3E}">
        <p14:creationId xmlns:p14="http://schemas.microsoft.com/office/powerpoint/2010/main" val="854982517"/>
      </p:ext>
    </p:extLst>
  </p:cSld>
  <p:clrMapOvr>
    <a:masterClrMapping/>
  </p:clrMapOvr>
</p:sld>
</file>

<file path=ppt/theme/theme1.xml><?xml version="1.0" encoding="utf-8"?>
<a:theme xmlns:a="http://schemas.openxmlformats.org/drawingml/2006/main" name="Office Theme">
  <a:themeElements>
    <a:clrScheme name="Lesbian 1">
      <a:dk1>
        <a:srgbClr val="000000"/>
      </a:dk1>
      <a:lt1>
        <a:srgbClr val="A9199D"/>
      </a:lt1>
      <a:dk2>
        <a:srgbClr val="D52E02"/>
      </a:dk2>
      <a:lt2>
        <a:srgbClr val="FEFFEB"/>
      </a:lt2>
      <a:accent1>
        <a:srgbClr val="A20161"/>
      </a:accent1>
      <a:accent2>
        <a:srgbClr val="B4558F"/>
      </a:accent2>
      <a:accent3>
        <a:srgbClr val="D161A4"/>
      </a:accent3>
      <a:accent4>
        <a:srgbClr val="D52D00"/>
      </a:accent4>
      <a:accent5>
        <a:srgbClr val="FE9A56"/>
      </a:accent5>
      <a:accent6>
        <a:srgbClr val="FE9A5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59F200C-4F0E-7547-944F-8B6C70438737}" vid="{68CFE03D-5C4A-D944-B838-FC39B83B79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11446</TotalTime>
  <Words>4018</Words>
  <Application>Microsoft Macintosh PowerPoint</Application>
  <PresentationFormat>Widescreen</PresentationFormat>
  <Paragraphs>392</Paragraphs>
  <Slides>46</Slides>
  <Notes>45</Notes>
  <HiddenSlides>0</HiddenSlides>
  <MMClips>4</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46</vt:i4>
      </vt:variant>
    </vt:vector>
  </HeadingPairs>
  <TitlesOfParts>
    <vt:vector size="64" baseType="lpstr">
      <vt:lpstr>Arial</vt:lpstr>
      <vt:lpstr>Calibri</vt:lpstr>
      <vt:lpstr>Century Gothic</vt:lpstr>
      <vt:lpstr>CMU Serif Roman</vt:lpstr>
      <vt:lpstr>Comic Sans MS</vt:lpstr>
      <vt:lpstr>Courier New</vt:lpstr>
      <vt:lpstr>Elephant</vt:lpstr>
      <vt:lpstr>Helvetica</vt:lpstr>
      <vt:lpstr>Helvetica Neue</vt:lpstr>
      <vt:lpstr>OpenDyslexic</vt:lpstr>
      <vt:lpstr>Roboto</vt:lpstr>
      <vt:lpstr>Roboto Black</vt:lpstr>
      <vt:lpstr>Tahoma</vt:lpstr>
      <vt:lpstr>Times New Roman</vt:lpstr>
      <vt:lpstr>Trebuchet MS</vt:lpstr>
      <vt:lpstr>Univers Condensed</vt:lpstr>
      <vt:lpstr>Verdana</vt:lpstr>
      <vt:lpstr>Office Theme</vt:lpstr>
      <vt:lpstr>Accessibility in communicating science</vt:lpstr>
      <vt:lpstr>What we’ll cover</vt:lpstr>
      <vt:lpstr>Colour Schemes</vt:lpstr>
      <vt:lpstr>Checking Contrast</vt:lpstr>
      <vt:lpstr>Checking Contrast</vt:lpstr>
      <vt:lpstr>Colour Schemes</vt:lpstr>
      <vt:lpstr>Colour Schemes</vt:lpstr>
      <vt:lpstr>Choosing Colours</vt:lpstr>
      <vt:lpstr>Choosing Colours</vt:lpstr>
      <vt:lpstr>Colourblind Friendly Checks</vt:lpstr>
      <vt:lpstr>Colourblind Friendly Checks</vt:lpstr>
      <vt:lpstr>Choosing Colours</vt:lpstr>
      <vt:lpstr>Python  Colour Schemes</vt:lpstr>
      <vt:lpstr>Fonts</vt:lpstr>
      <vt:lpstr>Fonts</vt:lpstr>
      <vt:lpstr>Fonts</vt:lpstr>
      <vt:lpstr>Fonts</vt:lpstr>
      <vt:lpstr>Figures</vt:lpstr>
      <vt:lpstr>Figures</vt:lpstr>
      <vt:lpstr>A Terrible Figure</vt:lpstr>
      <vt:lpstr>A Terrible Figure</vt:lpstr>
      <vt:lpstr>A Terrible Figure</vt:lpstr>
      <vt:lpstr>A Terrible Figure</vt:lpstr>
      <vt:lpstr>A Terrible Figure</vt:lpstr>
      <vt:lpstr>Fixing the Figure</vt:lpstr>
      <vt:lpstr>A Better Figure</vt:lpstr>
      <vt:lpstr>Slide Design</vt:lpstr>
      <vt:lpstr>Design Don’ts</vt:lpstr>
      <vt:lpstr>Design Dos</vt:lpstr>
      <vt:lpstr>Fixing a Bad Slide</vt:lpstr>
      <vt:lpstr>What I do:</vt:lpstr>
      <vt:lpstr>Fixing the Slide</vt:lpstr>
      <vt:lpstr>What I do:</vt:lpstr>
      <vt:lpstr>What I do:</vt:lpstr>
      <vt:lpstr>Top Skills:</vt:lpstr>
      <vt:lpstr>Poster Design</vt:lpstr>
      <vt:lpstr>Poster Design</vt:lpstr>
      <vt:lpstr>PowerPoint Presentation</vt:lpstr>
      <vt:lpstr>PowerPoint Presentation</vt:lpstr>
      <vt:lpstr>Screen Reading</vt:lpstr>
      <vt:lpstr>Accessibility  Checker</vt:lpstr>
      <vt:lpstr>Click Review</vt:lpstr>
      <vt:lpstr>Accessibility  Checker</vt:lpstr>
      <vt:lpstr>Where to find  our resources</vt:lpstr>
      <vt:lpstr>PowerPoint Presentation</vt:lpstr>
      <vt:lpstr>QUESTIONS?  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O'Brien</dc:creator>
  <cp:lastModifiedBy>French, Jenni R.</cp:lastModifiedBy>
  <cp:revision>49</cp:revision>
  <dcterms:created xsi:type="dcterms:W3CDTF">2023-05-10T14:25:51Z</dcterms:created>
  <dcterms:modified xsi:type="dcterms:W3CDTF">2023-11-13T15:24:39Z</dcterms:modified>
</cp:coreProperties>
</file>